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89" r:id="rId2"/>
    <p:sldId id="281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331" r:id="rId11"/>
    <p:sldId id="297" r:id="rId12"/>
    <p:sldId id="332" r:id="rId13"/>
    <p:sldId id="298" r:id="rId14"/>
    <p:sldId id="333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34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3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CC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5" autoAdjust="0"/>
    <p:restoredTop sz="94660"/>
  </p:normalViewPr>
  <p:slideViewPr>
    <p:cSldViewPr snapToGrid="0">
      <p:cViewPr>
        <p:scale>
          <a:sx n="50" d="100"/>
          <a:sy n="50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B45814-5444-419D-9238-C3E2705BDF86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534C7384-4D67-4A10-AB75-F3F0EDE4A18D}">
      <dgm:prSet phldrT="[Text]" custT="1"/>
      <dgm:spPr>
        <a:solidFill>
          <a:srgbClr val="FF6600"/>
        </a:solidFill>
      </dgm:spPr>
      <dgm:t>
        <a:bodyPr/>
        <a:lstStyle/>
        <a:p>
          <a:r>
            <a:rPr lang="th-TH" sz="4000" b="1" dirty="0" smtClean="0">
              <a:latin typeface="TH SarabunPSK" panose="020B0500040200020003" pitchFamily="34" charset="-34"/>
              <a:cs typeface="TH SarabunPSK" panose="020B0500040200020003" pitchFamily="34" charset="-34"/>
            </a:rPr>
            <a:t>การควบคุมโครงการโดยใช้ </a:t>
          </a:r>
          <a:r>
            <a:rPr lang="en-US" sz="4000" b="1" dirty="0" smtClean="0">
              <a:latin typeface="TH SarabunPSK" panose="020B0500040200020003" pitchFamily="34" charset="-34"/>
              <a:cs typeface="TH SarabunPSK" panose="020B0500040200020003" pitchFamily="34" charset="-34"/>
            </a:rPr>
            <a:t>Bar Chart + S-Curve </a:t>
          </a:r>
          <a:endParaRPr lang="th-TH" sz="40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48DC6F4-3A74-41B5-9A20-49E5104443DE}" type="parTrans" cxnId="{2BDEB7EE-1CE1-43F9-A098-A02F29DB954A}">
      <dgm:prSet/>
      <dgm:spPr/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B4EB793-BA97-4BD0-9733-2D919EED1C94}" type="sibTrans" cxnId="{2BDEB7EE-1CE1-43F9-A098-A02F29DB954A}">
      <dgm:prSet/>
      <dgm:spPr/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134CBF3-9175-454F-A9E5-D08AB3910787}">
      <dgm:prSet phldrT="[Text]" custT="1"/>
      <dgm:spPr>
        <a:solidFill>
          <a:schemeClr val="accent3"/>
        </a:solidFill>
      </dgm:spPr>
      <dgm:t>
        <a:bodyPr anchor="t"/>
        <a:lstStyle/>
        <a:p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1. การคิดความก้าวหน้า</a:t>
          </a:r>
          <a:r>
            <a:rPr lang="en-US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: S-Curve </a:t>
          </a:r>
          <a:endParaRPr lang="th-TH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8D3999B-829A-48BF-B309-6C5B28B89A82}" type="parTrans" cxnId="{80E55F3E-43CA-4C02-8FCC-99AE052858A2}">
      <dgm:prSet/>
      <dgm:spPr>
        <a:ln w="28575"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B410ED4-7610-4D87-AFB2-16EEB8111F96}" type="sibTrans" cxnId="{80E55F3E-43CA-4C02-8FCC-99AE052858A2}">
      <dgm:prSet/>
      <dgm:spPr/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CB41B00-BFB4-46A7-A532-97DDC30EEAC7}">
      <dgm:prSet phldrT="[Text]" custT="1"/>
      <dgm:spPr>
        <a:solidFill>
          <a:schemeClr val="accent3"/>
        </a:solidFill>
      </dgm:spPr>
      <dgm:t>
        <a:bodyPr anchor="t"/>
        <a:lstStyle/>
        <a:p>
          <a:pPr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2. การควบคุมต้นทุนและกำหนดเวลา</a:t>
          </a:r>
        </a:p>
        <a:p>
          <a:pPr>
            <a:spcAft>
              <a:spcPct val="35000"/>
            </a:spcAft>
          </a:pPr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เทียบแผน+จริง</a:t>
          </a:r>
          <a:r>
            <a:rPr lang="en-US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)</a:t>
          </a:r>
          <a:endParaRPr lang="th-TH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4531BEB-8200-4E65-82BC-29A05768C044}" type="parTrans" cxnId="{27C8D239-5BEC-4163-8C33-A9337A6E0E4B}">
      <dgm:prSet/>
      <dgm:spPr>
        <a:solidFill>
          <a:schemeClr val="accent2">
            <a:lumMod val="75000"/>
          </a:schemeClr>
        </a:solidFill>
        <a:ln w="28575"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53EF8DC-BBAA-407C-BA25-8E07D3204D15}" type="sibTrans" cxnId="{27C8D239-5BEC-4163-8C33-A9337A6E0E4B}">
      <dgm:prSet/>
      <dgm:spPr/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C2CAB2E-E08B-4578-A2BC-196C7EC7C51B}">
      <dgm:prSet phldrT="[Text]" custT="1"/>
      <dgm:spPr>
        <a:solidFill>
          <a:schemeClr val="accent3"/>
        </a:solidFill>
      </dgm:spPr>
      <dgm:t>
        <a:bodyPr anchor="t"/>
        <a:lstStyle/>
        <a:p>
          <a:r>
            <a:rPr lang="en-US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3.</a:t>
          </a:r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การพยากรณ์เมื่อแล้วเสร็จโครงการ</a:t>
          </a:r>
          <a:endParaRPr lang="th-TH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F225A50-917A-4F6A-82C2-865540D2090C}" type="parTrans" cxnId="{E896CB90-2B8F-4F93-9CF8-6CA8E8BE0CBB}">
      <dgm:prSet/>
      <dgm:spPr>
        <a:ln w="28575"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6616D24-2D81-44E1-A25F-200931F2E9E4}" type="sibTrans" cxnId="{E896CB90-2B8F-4F93-9CF8-6CA8E8BE0CBB}">
      <dgm:prSet/>
      <dgm:spPr/>
      <dgm:t>
        <a:bodyPr/>
        <a:lstStyle/>
        <a:p>
          <a:endParaRPr lang="th-TH" sz="24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117F993-2485-44AC-B651-170854F8FC89}">
      <dgm:prSet custT="1"/>
      <dgm:spPr>
        <a:solidFill>
          <a:schemeClr val="accent3"/>
        </a:solidFill>
      </dgm:spPr>
      <dgm:t>
        <a:bodyPr anchor="t"/>
        <a:lstStyle/>
        <a:p>
          <a:r>
            <a: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4. การปรับปรุงแผนงาน</a:t>
          </a:r>
          <a:endParaRPr lang="th-TH" sz="2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5B2ABD1-6F48-4FAD-A974-846869EB7E5E}" type="parTrans" cxnId="{D51EA71B-126E-4E5C-B97C-551B94ECBF47}">
      <dgm:prSet/>
      <dgm:spPr>
        <a:ln w="28575"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th-TH" sz="2400" b="1"/>
        </a:p>
      </dgm:t>
    </dgm:pt>
    <dgm:pt modelId="{E7861E2D-F52E-4CE2-82B4-7ED2C2199B68}" type="sibTrans" cxnId="{D51EA71B-126E-4E5C-B97C-551B94ECBF47}">
      <dgm:prSet/>
      <dgm:spPr/>
      <dgm:t>
        <a:bodyPr/>
        <a:lstStyle/>
        <a:p>
          <a:endParaRPr lang="th-TH" sz="2400" b="1"/>
        </a:p>
      </dgm:t>
    </dgm:pt>
    <dgm:pt modelId="{EB2D72FD-E4B8-4571-9C70-524F4A98C3C2}" type="pres">
      <dgm:prSet presAssocID="{2FB45814-5444-419D-9238-C3E2705BDF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D173B1E2-0C58-4904-8422-F0B9218C785D}" type="pres">
      <dgm:prSet presAssocID="{534C7384-4D67-4A10-AB75-F3F0EDE4A18D}" presName="hierRoot1" presStyleCnt="0">
        <dgm:presLayoutVars>
          <dgm:hierBranch val="init"/>
        </dgm:presLayoutVars>
      </dgm:prSet>
      <dgm:spPr/>
      <dgm:t>
        <a:bodyPr/>
        <a:lstStyle/>
        <a:p>
          <a:endParaRPr lang="th-TH"/>
        </a:p>
      </dgm:t>
    </dgm:pt>
    <dgm:pt modelId="{EE1C093A-7953-444C-9704-ACC9B5DB864A}" type="pres">
      <dgm:prSet presAssocID="{534C7384-4D67-4A10-AB75-F3F0EDE4A18D}" presName="rootComposite1" presStyleCnt="0"/>
      <dgm:spPr/>
      <dgm:t>
        <a:bodyPr/>
        <a:lstStyle/>
        <a:p>
          <a:endParaRPr lang="th-TH"/>
        </a:p>
      </dgm:t>
    </dgm:pt>
    <dgm:pt modelId="{CFC7212F-9F52-4F16-BC5A-BF229E4C807D}" type="pres">
      <dgm:prSet presAssocID="{534C7384-4D67-4A10-AB75-F3F0EDE4A18D}" presName="rootText1" presStyleLbl="node0" presStyleIdx="0" presStyleCnt="1" custScaleX="340526" custScaleY="88312" custLinFactNeighborX="1772" custLinFactNeighborY="-3374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1E438A2-EEA7-4C75-B4BF-353E277EC4F3}" type="pres">
      <dgm:prSet presAssocID="{534C7384-4D67-4A10-AB75-F3F0EDE4A18D}" presName="rootConnector1" presStyleLbl="node1" presStyleIdx="0" presStyleCnt="0"/>
      <dgm:spPr/>
      <dgm:t>
        <a:bodyPr/>
        <a:lstStyle/>
        <a:p>
          <a:endParaRPr lang="th-TH"/>
        </a:p>
      </dgm:t>
    </dgm:pt>
    <dgm:pt modelId="{E23821AC-709F-48BF-AF37-B059316FAAD3}" type="pres">
      <dgm:prSet presAssocID="{534C7384-4D67-4A10-AB75-F3F0EDE4A18D}" presName="hierChild2" presStyleCnt="0"/>
      <dgm:spPr/>
      <dgm:t>
        <a:bodyPr/>
        <a:lstStyle/>
        <a:p>
          <a:endParaRPr lang="th-TH"/>
        </a:p>
      </dgm:t>
    </dgm:pt>
    <dgm:pt modelId="{8AB4EC47-2E2A-46B7-AC96-255940F61B23}" type="pres">
      <dgm:prSet presAssocID="{88D3999B-829A-48BF-B309-6C5B28B89A82}" presName="Name37" presStyleLbl="parChTrans1D2" presStyleIdx="0" presStyleCnt="4"/>
      <dgm:spPr/>
      <dgm:t>
        <a:bodyPr/>
        <a:lstStyle/>
        <a:p>
          <a:endParaRPr lang="th-TH"/>
        </a:p>
      </dgm:t>
    </dgm:pt>
    <dgm:pt modelId="{FACD2B3F-0B76-4CDB-85A0-D84D25EBC8C8}" type="pres">
      <dgm:prSet presAssocID="{7134CBF3-9175-454F-A9E5-D08AB3910787}" presName="hierRoot2" presStyleCnt="0">
        <dgm:presLayoutVars>
          <dgm:hierBranch val="init"/>
        </dgm:presLayoutVars>
      </dgm:prSet>
      <dgm:spPr/>
      <dgm:t>
        <a:bodyPr/>
        <a:lstStyle/>
        <a:p>
          <a:endParaRPr lang="th-TH"/>
        </a:p>
      </dgm:t>
    </dgm:pt>
    <dgm:pt modelId="{909C9A22-9853-4BAA-946C-6A0B6F6EB81A}" type="pres">
      <dgm:prSet presAssocID="{7134CBF3-9175-454F-A9E5-D08AB3910787}" presName="rootComposite" presStyleCnt="0"/>
      <dgm:spPr/>
      <dgm:t>
        <a:bodyPr/>
        <a:lstStyle/>
        <a:p>
          <a:endParaRPr lang="th-TH"/>
        </a:p>
      </dgm:t>
    </dgm:pt>
    <dgm:pt modelId="{2637FF23-E40E-4A24-A1E6-52A9F3A4DADC}" type="pres">
      <dgm:prSet presAssocID="{7134CBF3-9175-454F-A9E5-D08AB3910787}" presName="rootText" presStyleLbl="node2" presStyleIdx="0" presStyleCnt="4" custScaleY="63459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39F792E3-D807-4D00-9C93-F4221D9B73E2}" type="pres">
      <dgm:prSet presAssocID="{7134CBF3-9175-454F-A9E5-D08AB3910787}" presName="rootConnector" presStyleLbl="node2" presStyleIdx="0" presStyleCnt="4"/>
      <dgm:spPr/>
      <dgm:t>
        <a:bodyPr/>
        <a:lstStyle/>
        <a:p>
          <a:endParaRPr lang="th-TH"/>
        </a:p>
      </dgm:t>
    </dgm:pt>
    <dgm:pt modelId="{28F0DD5D-3FD0-43AD-BAF1-5BFFC5017C4C}" type="pres">
      <dgm:prSet presAssocID="{7134CBF3-9175-454F-A9E5-D08AB3910787}" presName="hierChild4" presStyleCnt="0"/>
      <dgm:spPr/>
      <dgm:t>
        <a:bodyPr/>
        <a:lstStyle/>
        <a:p>
          <a:endParaRPr lang="th-TH"/>
        </a:p>
      </dgm:t>
    </dgm:pt>
    <dgm:pt modelId="{4C5ADA12-F141-4791-AB94-3729C5BCD174}" type="pres">
      <dgm:prSet presAssocID="{7134CBF3-9175-454F-A9E5-D08AB3910787}" presName="hierChild5" presStyleCnt="0"/>
      <dgm:spPr/>
      <dgm:t>
        <a:bodyPr/>
        <a:lstStyle/>
        <a:p>
          <a:endParaRPr lang="th-TH"/>
        </a:p>
      </dgm:t>
    </dgm:pt>
    <dgm:pt modelId="{F9162B56-5490-482F-9DA8-F24EB0A3E6CC}" type="pres">
      <dgm:prSet presAssocID="{D4531BEB-8200-4E65-82BC-29A05768C044}" presName="Name37" presStyleLbl="parChTrans1D2" presStyleIdx="1" presStyleCnt="4"/>
      <dgm:spPr/>
      <dgm:t>
        <a:bodyPr/>
        <a:lstStyle/>
        <a:p>
          <a:endParaRPr lang="th-TH"/>
        </a:p>
      </dgm:t>
    </dgm:pt>
    <dgm:pt modelId="{DFD9DB9A-1F22-4DD4-8674-1B73AD110F08}" type="pres">
      <dgm:prSet presAssocID="{4CB41B00-BFB4-46A7-A532-97DDC30EEAC7}" presName="hierRoot2" presStyleCnt="0">
        <dgm:presLayoutVars>
          <dgm:hierBranch val="init"/>
        </dgm:presLayoutVars>
      </dgm:prSet>
      <dgm:spPr/>
      <dgm:t>
        <a:bodyPr/>
        <a:lstStyle/>
        <a:p>
          <a:endParaRPr lang="th-TH"/>
        </a:p>
      </dgm:t>
    </dgm:pt>
    <dgm:pt modelId="{4F9FC422-CB21-4DB1-80AA-C3935AE48E7C}" type="pres">
      <dgm:prSet presAssocID="{4CB41B00-BFB4-46A7-A532-97DDC30EEAC7}" presName="rootComposite" presStyleCnt="0"/>
      <dgm:spPr/>
      <dgm:t>
        <a:bodyPr/>
        <a:lstStyle/>
        <a:p>
          <a:endParaRPr lang="th-TH"/>
        </a:p>
      </dgm:t>
    </dgm:pt>
    <dgm:pt modelId="{8D370D40-949A-4AB1-9A76-901B9AF638B2}" type="pres">
      <dgm:prSet presAssocID="{4CB41B00-BFB4-46A7-A532-97DDC30EEAC7}" presName="rootText" presStyleLbl="node2" presStyleIdx="1" presStyleCnt="4" custScaleX="121000" custScaleY="103280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8E5FD9F-DA4D-4EC5-9828-19A8A9746779}" type="pres">
      <dgm:prSet presAssocID="{4CB41B00-BFB4-46A7-A532-97DDC30EEAC7}" presName="rootConnector" presStyleLbl="node2" presStyleIdx="1" presStyleCnt="4"/>
      <dgm:spPr/>
      <dgm:t>
        <a:bodyPr/>
        <a:lstStyle/>
        <a:p>
          <a:endParaRPr lang="th-TH"/>
        </a:p>
      </dgm:t>
    </dgm:pt>
    <dgm:pt modelId="{78B25B14-42E4-43A7-B78D-0E6A84604E18}" type="pres">
      <dgm:prSet presAssocID="{4CB41B00-BFB4-46A7-A532-97DDC30EEAC7}" presName="hierChild4" presStyleCnt="0"/>
      <dgm:spPr/>
      <dgm:t>
        <a:bodyPr/>
        <a:lstStyle/>
        <a:p>
          <a:endParaRPr lang="th-TH"/>
        </a:p>
      </dgm:t>
    </dgm:pt>
    <dgm:pt modelId="{6A1D247A-3E61-45AA-B027-7A1391BE701D}" type="pres">
      <dgm:prSet presAssocID="{4CB41B00-BFB4-46A7-A532-97DDC30EEAC7}" presName="hierChild5" presStyleCnt="0"/>
      <dgm:spPr/>
      <dgm:t>
        <a:bodyPr/>
        <a:lstStyle/>
        <a:p>
          <a:endParaRPr lang="th-TH"/>
        </a:p>
      </dgm:t>
    </dgm:pt>
    <dgm:pt modelId="{075576BC-D116-4C66-A716-4139B2F84646}" type="pres">
      <dgm:prSet presAssocID="{BF225A50-917A-4F6A-82C2-865540D2090C}" presName="Name37" presStyleLbl="parChTrans1D2" presStyleIdx="2" presStyleCnt="4"/>
      <dgm:spPr/>
      <dgm:t>
        <a:bodyPr/>
        <a:lstStyle/>
        <a:p>
          <a:endParaRPr lang="th-TH"/>
        </a:p>
      </dgm:t>
    </dgm:pt>
    <dgm:pt modelId="{79D4E643-C7EF-4978-B645-B4A47081014A}" type="pres">
      <dgm:prSet presAssocID="{5C2CAB2E-E08B-4578-A2BC-196C7EC7C51B}" presName="hierRoot2" presStyleCnt="0">
        <dgm:presLayoutVars>
          <dgm:hierBranch val="init"/>
        </dgm:presLayoutVars>
      </dgm:prSet>
      <dgm:spPr/>
      <dgm:t>
        <a:bodyPr/>
        <a:lstStyle/>
        <a:p>
          <a:endParaRPr lang="th-TH"/>
        </a:p>
      </dgm:t>
    </dgm:pt>
    <dgm:pt modelId="{A3EA3526-86CF-4C70-BBF0-78767156221E}" type="pres">
      <dgm:prSet presAssocID="{5C2CAB2E-E08B-4578-A2BC-196C7EC7C51B}" presName="rootComposite" presStyleCnt="0"/>
      <dgm:spPr/>
      <dgm:t>
        <a:bodyPr/>
        <a:lstStyle/>
        <a:p>
          <a:endParaRPr lang="th-TH"/>
        </a:p>
      </dgm:t>
    </dgm:pt>
    <dgm:pt modelId="{08ACAEBA-4EEA-4658-B7FB-528FBED69DB3}" type="pres">
      <dgm:prSet presAssocID="{5C2CAB2E-E08B-4578-A2BC-196C7EC7C51B}" presName="rootText" presStyleLbl="node2" presStyleIdx="2" presStyleCnt="4" custScaleY="63459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C0CC9DE8-229D-42DB-A342-89CAB6EA0E7D}" type="pres">
      <dgm:prSet presAssocID="{5C2CAB2E-E08B-4578-A2BC-196C7EC7C51B}" presName="rootConnector" presStyleLbl="node2" presStyleIdx="2" presStyleCnt="4"/>
      <dgm:spPr/>
      <dgm:t>
        <a:bodyPr/>
        <a:lstStyle/>
        <a:p>
          <a:endParaRPr lang="th-TH"/>
        </a:p>
      </dgm:t>
    </dgm:pt>
    <dgm:pt modelId="{7A35B690-2B8C-4608-94CD-609B69E45E31}" type="pres">
      <dgm:prSet presAssocID="{5C2CAB2E-E08B-4578-A2BC-196C7EC7C51B}" presName="hierChild4" presStyleCnt="0"/>
      <dgm:spPr/>
      <dgm:t>
        <a:bodyPr/>
        <a:lstStyle/>
        <a:p>
          <a:endParaRPr lang="th-TH"/>
        </a:p>
      </dgm:t>
    </dgm:pt>
    <dgm:pt modelId="{C99D9C83-B064-46B6-8BC1-91FA1887A023}" type="pres">
      <dgm:prSet presAssocID="{5C2CAB2E-E08B-4578-A2BC-196C7EC7C51B}" presName="hierChild5" presStyleCnt="0"/>
      <dgm:spPr/>
      <dgm:t>
        <a:bodyPr/>
        <a:lstStyle/>
        <a:p>
          <a:endParaRPr lang="th-TH"/>
        </a:p>
      </dgm:t>
    </dgm:pt>
    <dgm:pt modelId="{A8BD5A2E-A3B4-470D-8A64-2702EE5D457F}" type="pres">
      <dgm:prSet presAssocID="{C5B2ABD1-6F48-4FAD-A974-846869EB7E5E}" presName="Name37" presStyleLbl="parChTrans1D2" presStyleIdx="3" presStyleCnt="4"/>
      <dgm:spPr/>
      <dgm:t>
        <a:bodyPr/>
        <a:lstStyle/>
        <a:p>
          <a:endParaRPr lang="th-TH"/>
        </a:p>
      </dgm:t>
    </dgm:pt>
    <dgm:pt modelId="{889DAB3E-2427-4618-85D5-0C18376F5BE3}" type="pres">
      <dgm:prSet presAssocID="{B117F993-2485-44AC-B651-170854F8FC89}" presName="hierRoot2" presStyleCnt="0">
        <dgm:presLayoutVars>
          <dgm:hierBranch val="init"/>
        </dgm:presLayoutVars>
      </dgm:prSet>
      <dgm:spPr/>
      <dgm:t>
        <a:bodyPr/>
        <a:lstStyle/>
        <a:p>
          <a:endParaRPr lang="th-TH"/>
        </a:p>
      </dgm:t>
    </dgm:pt>
    <dgm:pt modelId="{6E501390-6520-4603-97D6-AC0070EE0449}" type="pres">
      <dgm:prSet presAssocID="{B117F993-2485-44AC-B651-170854F8FC89}" presName="rootComposite" presStyleCnt="0"/>
      <dgm:spPr/>
      <dgm:t>
        <a:bodyPr/>
        <a:lstStyle/>
        <a:p>
          <a:endParaRPr lang="th-TH"/>
        </a:p>
      </dgm:t>
    </dgm:pt>
    <dgm:pt modelId="{CE20DC6C-99FA-455B-B9E6-A45DBF80A6A0}" type="pres">
      <dgm:prSet presAssocID="{B117F993-2485-44AC-B651-170854F8FC89}" presName="rootText" presStyleLbl="node2" presStyleIdx="3" presStyleCnt="4" custScaleY="36159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567479C2-7011-47D1-B4BA-84B052AC3DA2}" type="pres">
      <dgm:prSet presAssocID="{B117F993-2485-44AC-B651-170854F8FC89}" presName="rootConnector" presStyleLbl="node2" presStyleIdx="3" presStyleCnt="4"/>
      <dgm:spPr/>
      <dgm:t>
        <a:bodyPr/>
        <a:lstStyle/>
        <a:p>
          <a:endParaRPr lang="th-TH"/>
        </a:p>
      </dgm:t>
    </dgm:pt>
    <dgm:pt modelId="{117031C2-F2AE-4579-A1DD-F41D68B460B3}" type="pres">
      <dgm:prSet presAssocID="{B117F993-2485-44AC-B651-170854F8FC89}" presName="hierChild4" presStyleCnt="0"/>
      <dgm:spPr/>
      <dgm:t>
        <a:bodyPr/>
        <a:lstStyle/>
        <a:p>
          <a:endParaRPr lang="th-TH"/>
        </a:p>
      </dgm:t>
    </dgm:pt>
    <dgm:pt modelId="{86227D02-40DF-4752-89AC-69543728EA8F}" type="pres">
      <dgm:prSet presAssocID="{B117F993-2485-44AC-B651-170854F8FC89}" presName="hierChild5" presStyleCnt="0"/>
      <dgm:spPr/>
      <dgm:t>
        <a:bodyPr/>
        <a:lstStyle/>
        <a:p>
          <a:endParaRPr lang="th-TH"/>
        </a:p>
      </dgm:t>
    </dgm:pt>
    <dgm:pt modelId="{CDCDC33F-8655-4101-A928-7CEEDC84B29C}" type="pres">
      <dgm:prSet presAssocID="{534C7384-4D67-4A10-AB75-F3F0EDE4A18D}" presName="hierChild3" presStyleCnt="0"/>
      <dgm:spPr/>
      <dgm:t>
        <a:bodyPr/>
        <a:lstStyle/>
        <a:p>
          <a:endParaRPr lang="th-TH"/>
        </a:p>
      </dgm:t>
    </dgm:pt>
  </dgm:ptLst>
  <dgm:cxnLst>
    <dgm:cxn modelId="{C325F962-7CAC-4EB8-B854-F463902D1FD9}" type="presOf" srcId="{D4531BEB-8200-4E65-82BC-29A05768C044}" destId="{F9162B56-5490-482F-9DA8-F24EB0A3E6CC}" srcOrd="0" destOrd="0" presId="urn:microsoft.com/office/officeart/2005/8/layout/orgChart1"/>
    <dgm:cxn modelId="{74280382-F6DD-490A-BD05-6BC80355C3A9}" type="presOf" srcId="{5C2CAB2E-E08B-4578-A2BC-196C7EC7C51B}" destId="{08ACAEBA-4EEA-4658-B7FB-528FBED69DB3}" srcOrd="0" destOrd="0" presId="urn:microsoft.com/office/officeart/2005/8/layout/orgChart1"/>
    <dgm:cxn modelId="{27C8D239-5BEC-4163-8C33-A9337A6E0E4B}" srcId="{534C7384-4D67-4A10-AB75-F3F0EDE4A18D}" destId="{4CB41B00-BFB4-46A7-A532-97DDC30EEAC7}" srcOrd="1" destOrd="0" parTransId="{D4531BEB-8200-4E65-82BC-29A05768C044}" sibTransId="{D53EF8DC-BBAA-407C-BA25-8E07D3204D15}"/>
    <dgm:cxn modelId="{FA9CCD1E-CEFD-4787-9B42-F7FBD95E8E24}" type="presOf" srcId="{534C7384-4D67-4A10-AB75-F3F0EDE4A18D}" destId="{CFC7212F-9F52-4F16-BC5A-BF229E4C807D}" srcOrd="0" destOrd="0" presId="urn:microsoft.com/office/officeart/2005/8/layout/orgChart1"/>
    <dgm:cxn modelId="{F5050594-FEF6-4E91-AB37-518777232F7D}" type="presOf" srcId="{5C2CAB2E-E08B-4578-A2BC-196C7EC7C51B}" destId="{C0CC9DE8-229D-42DB-A342-89CAB6EA0E7D}" srcOrd="1" destOrd="0" presId="urn:microsoft.com/office/officeart/2005/8/layout/orgChart1"/>
    <dgm:cxn modelId="{8D4019F5-4634-4D9E-AE8E-BD56A77331A6}" type="presOf" srcId="{C5B2ABD1-6F48-4FAD-A974-846869EB7E5E}" destId="{A8BD5A2E-A3B4-470D-8A64-2702EE5D457F}" srcOrd="0" destOrd="0" presId="urn:microsoft.com/office/officeart/2005/8/layout/orgChart1"/>
    <dgm:cxn modelId="{437F90E8-9D73-495F-9042-0F83675B7599}" type="presOf" srcId="{BF225A50-917A-4F6A-82C2-865540D2090C}" destId="{075576BC-D116-4C66-A716-4139B2F84646}" srcOrd="0" destOrd="0" presId="urn:microsoft.com/office/officeart/2005/8/layout/orgChart1"/>
    <dgm:cxn modelId="{D0E70087-A5F7-4729-9EBD-A5DF9D02DB1B}" type="presOf" srcId="{7134CBF3-9175-454F-A9E5-D08AB3910787}" destId="{2637FF23-E40E-4A24-A1E6-52A9F3A4DADC}" srcOrd="0" destOrd="0" presId="urn:microsoft.com/office/officeart/2005/8/layout/orgChart1"/>
    <dgm:cxn modelId="{E95693BB-5A2A-42F8-9D5D-7031654C16F2}" type="presOf" srcId="{4CB41B00-BFB4-46A7-A532-97DDC30EEAC7}" destId="{18E5FD9F-DA4D-4EC5-9828-19A8A9746779}" srcOrd="1" destOrd="0" presId="urn:microsoft.com/office/officeart/2005/8/layout/orgChart1"/>
    <dgm:cxn modelId="{EC251E08-5792-4CE6-9794-E3753B020C3F}" type="presOf" srcId="{4CB41B00-BFB4-46A7-A532-97DDC30EEAC7}" destId="{8D370D40-949A-4AB1-9A76-901B9AF638B2}" srcOrd="0" destOrd="0" presId="urn:microsoft.com/office/officeart/2005/8/layout/orgChart1"/>
    <dgm:cxn modelId="{80E55F3E-43CA-4C02-8FCC-99AE052858A2}" srcId="{534C7384-4D67-4A10-AB75-F3F0EDE4A18D}" destId="{7134CBF3-9175-454F-A9E5-D08AB3910787}" srcOrd="0" destOrd="0" parTransId="{88D3999B-829A-48BF-B309-6C5B28B89A82}" sibTransId="{2B410ED4-7610-4D87-AFB2-16EEB8111F96}"/>
    <dgm:cxn modelId="{F6CD436A-BF6D-496E-A2BE-2F95BD3CF388}" type="presOf" srcId="{534C7384-4D67-4A10-AB75-F3F0EDE4A18D}" destId="{11E438A2-EEA7-4C75-B4BF-353E277EC4F3}" srcOrd="1" destOrd="0" presId="urn:microsoft.com/office/officeart/2005/8/layout/orgChart1"/>
    <dgm:cxn modelId="{2BDEB7EE-1CE1-43F9-A098-A02F29DB954A}" srcId="{2FB45814-5444-419D-9238-C3E2705BDF86}" destId="{534C7384-4D67-4A10-AB75-F3F0EDE4A18D}" srcOrd="0" destOrd="0" parTransId="{F48DC6F4-3A74-41B5-9A20-49E5104443DE}" sibTransId="{DB4EB793-BA97-4BD0-9733-2D919EED1C94}"/>
    <dgm:cxn modelId="{090E59CB-439E-4854-B5DD-AD4B4C76037E}" type="presOf" srcId="{B117F993-2485-44AC-B651-170854F8FC89}" destId="{CE20DC6C-99FA-455B-B9E6-A45DBF80A6A0}" srcOrd="0" destOrd="0" presId="urn:microsoft.com/office/officeart/2005/8/layout/orgChart1"/>
    <dgm:cxn modelId="{00A22686-921C-4A9F-866A-7338ECA99BC1}" type="presOf" srcId="{2FB45814-5444-419D-9238-C3E2705BDF86}" destId="{EB2D72FD-E4B8-4571-9C70-524F4A98C3C2}" srcOrd="0" destOrd="0" presId="urn:microsoft.com/office/officeart/2005/8/layout/orgChart1"/>
    <dgm:cxn modelId="{51E55C0F-7AEF-4F00-9163-FD11A14C185D}" type="presOf" srcId="{B117F993-2485-44AC-B651-170854F8FC89}" destId="{567479C2-7011-47D1-B4BA-84B052AC3DA2}" srcOrd="1" destOrd="0" presId="urn:microsoft.com/office/officeart/2005/8/layout/orgChart1"/>
    <dgm:cxn modelId="{D51EA71B-126E-4E5C-B97C-551B94ECBF47}" srcId="{534C7384-4D67-4A10-AB75-F3F0EDE4A18D}" destId="{B117F993-2485-44AC-B651-170854F8FC89}" srcOrd="3" destOrd="0" parTransId="{C5B2ABD1-6F48-4FAD-A974-846869EB7E5E}" sibTransId="{E7861E2D-F52E-4CE2-82B4-7ED2C2199B68}"/>
    <dgm:cxn modelId="{E896CB90-2B8F-4F93-9CF8-6CA8E8BE0CBB}" srcId="{534C7384-4D67-4A10-AB75-F3F0EDE4A18D}" destId="{5C2CAB2E-E08B-4578-A2BC-196C7EC7C51B}" srcOrd="2" destOrd="0" parTransId="{BF225A50-917A-4F6A-82C2-865540D2090C}" sibTransId="{76616D24-2D81-44E1-A25F-200931F2E9E4}"/>
    <dgm:cxn modelId="{7819FC0D-E6E2-4D1A-9491-F90B88015DB3}" type="presOf" srcId="{7134CBF3-9175-454F-A9E5-D08AB3910787}" destId="{39F792E3-D807-4D00-9C93-F4221D9B73E2}" srcOrd="1" destOrd="0" presId="urn:microsoft.com/office/officeart/2005/8/layout/orgChart1"/>
    <dgm:cxn modelId="{AD8D306F-34A9-4E19-A2D4-7E06EDB75400}" type="presOf" srcId="{88D3999B-829A-48BF-B309-6C5B28B89A82}" destId="{8AB4EC47-2E2A-46B7-AC96-255940F61B23}" srcOrd="0" destOrd="0" presId="urn:microsoft.com/office/officeart/2005/8/layout/orgChart1"/>
    <dgm:cxn modelId="{4FE3797A-8BC5-46D9-99B8-F7EF5E931A5D}" type="presParOf" srcId="{EB2D72FD-E4B8-4571-9C70-524F4A98C3C2}" destId="{D173B1E2-0C58-4904-8422-F0B9218C785D}" srcOrd="0" destOrd="0" presId="urn:microsoft.com/office/officeart/2005/8/layout/orgChart1"/>
    <dgm:cxn modelId="{A6B37B38-6BE2-40B7-A99B-DCE669406440}" type="presParOf" srcId="{D173B1E2-0C58-4904-8422-F0B9218C785D}" destId="{EE1C093A-7953-444C-9704-ACC9B5DB864A}" srcOrd="0" destOrd="0" presId="urn:microsoft.com/office/officeart/2005/8/layout/orgChart1"/>
    <dgm:cxn modelId="{ED52D2B6-76FA-4451-B662-D3558107B15C}" type="presParOf" srcId="{EE1C093A-7953-444C-9704-ACC9B5DB864A}" destId="{CFC7212F-9F52-4F16-BC5A-BF229E4C807D}" srcOrd="0" destOrd="0" presId="urn:microsoft.com/office/officeart/2005/8/layout/orgChart1"/>
    <dgm:cxn modelId="{BAD2FAE7-7F78-4CF3-B911-A080A95210FB}" type="presParOf" srcId="{EE1C093A-7953-444C-9704-ACC9B5DB864A}" destId="{11E438A2-EEA7-4C75-B4BF-353E277EC4F3}" srcOrd="1" destOrd="0" presId="urn:microsoft.com/office/officeart/2005/8/layout/orgChart1"/>
    <dgm:cxn modelId="{B1774409-7556-4441-8BDF-DC83B1FFD165}" type="presParOf" srcId="{D173B1E2-0C58-4904-8422-F0B9218C785D}" destId="{E23821AC-709F-48BF-AF37-B059316FAAD3}" srcOrd="1" destOrd="0" presId="urn:microsoft.com/office/officeart/2005/8/layout/orgChart1"/>
    <dgm:cxn modelId="{20AC3C3C-0D57-4970-98BF-478C9250D1D2}" type="presParOf" srcId="{E23821AC-709F-48BF-AF37-B059316FAAD3}" destId="{8AB4EC47-2E2A-46B7-AC96-255940F61B23}" srcOrd="0" destOrd="0" presId="urn:microsoft.com/office/officeart/2005/8/layout/orgChart1"/>
    <dgm:cxn modelId="{ADAE4DBC-026E-41F5-9163-4091D14B5A3A}" type="presParOf" srcId="{E23821AC-709F-48BF-AF37-B059316FAAD3}" destId="{FACD2B3F-0B76-4CDB-85A0-D84D25EBC8C8}" srcOrd="1" destOrd="0" presId="urn:microsoft.com/office/officeart/2005/8/layout/orgChart1"/>
    <dgm:cxn modelId="{E4C392E3-21A8-47A9-B3DC-903375874FC0}" type="presParOf" srcId="{FACD2B3F-0B76-4CDB-85A0-D84D25EBC8C8}" destId="{909C9A22-9853-4BAA-946C-6A0B6F6EB81A}" srcOrd="0" destOrd="0" presId="urn:microsoft.com/office/officeart/2005/8/layout/orgChart1"/>
    <dgm:cxn modelId="{F2E149DA-870A-4540-A09C-D622D9487F63}" type="presParOf" srcId="{909C9A22-9853-4BAA-946C-6A0B6F6EB81A}" destId="{2637FF23-E40E-4A24-A1E6-52A9F3A4DADC}" srcOrd="0" destOrd="0" presId="urn:microsoft.com/office/officeart/2005/8/layout/orgChart1"/>
    <dgm:cxn modelId="{6F2BBB92-99AE-4257-B2D6-84C710AC95E2}" type="presParOf" srcId="{909C9A22-9853-4BAA-946C-6A0B6F6EB81A}" destId="{39F792E3-D807-4D00-9C93-F4221D9B73E2}" srcOrd="1" destOrd="0" presId="urn:microsoft.com/office/officeart/2005/8/layout/orgChart1"/>
    <dgm:cxn modelId="{2D3E7FEA-1B7A-4E06-B191-CE61F10ADDAC}" type="presParOf" srcId="{FACD2B3F-0B76-4CDB-85A0-D84D25EBC8C8}" destId="{28F0DD5D-3FD0-43AD-BAF1-5BFFC5017C4C}" srcOrd="1" destOrd="0" presId="urn:microsoft.com/office/officeart/2005/8/layout/orgChart1"/>
    <dgm:cxn modelId="{0DCA27D9-E857-45C5-B79B-32400E548751}" type="presParOf" srcId="{FACD2B3F-0B76-4CDB-85A0-D84D25EBC8C8}" destId="{4C5ADA12-F141-4791-AB94-3729C5BCD174}" srcOrd="2" destOrd="0" presId="urn:microsoft.com/office/officeart/2005/8/layout/orgChart1"/>
    <dgm:cxn modelId="{D81CBBF8-C3AC-456E-A2B4-B715FA855014}" type="presParOf" srcId="{E23821AC-709F-48BF-AF37-B059316FAAD3}" destId="{F9162B56-5490-482F-9DA8-F24EB0A3E6CC}" srcOrd="2" destOrd="0" presId="urn:microsoft.com/office/officeart/2005/8/layout/orgChart1"/>
    <dgm:cxn modelId="{1DA5CC91-4D28-4733-8A72-9F5018C49343}" type="presParOf" srcId="{E23821AC-709F-48BF-AF37-B059316FAAD3}" destId="{DFD9DB9A-1F22-4DD4-8674-1B73AD110F08}" srcOrd="3" destOrd="0" presId="urn:microsoft.com/office/officeart/2005/8/layout/orgChart1"/>
    <dgm:cxn modelId="{85F0CC36-71B0-44EF-892B-F0F0F8069C26}" type="presParOf" srcId="{DFD9DB9A-1F22-4DD4-8674-1B73AD110F08}" destId="{4F9FC422-CB21-4DB1-80AA-C3935AE48E7C}" srcOrd="0" destOrd="0" presId="urn:microsoft.com/office/officeart/2005/8/layout/orgChart1"/>
    <dgm:cxn modelId="{5696C211-FD65-4ABE-8DA4-9C5FE640FDED}" type="presParOf" srcId="{4F9FC422-CB21-4DB1-80AA-C3935AE48E7C}" destId="{8D370D40-949A-4AB1-9A76-901B9AF638B2}" srcOrd="0" destOrd="0" presId="urn:microsoft.com/office/officeart/2005/8/layout/orgChart1"/>
    <dgm:cxn modelId="{30BC8C32-7DB5-4DB6-BFF1-DB8D26085476}" type="presParOf" srcId="{4F9FC422-CB21-4DB1-80AA-C3935AE48E7C}" destId="{18E5FD9F-DA4D-4EC5-9828-19A8A9746779}" srcOrd="1" destOrd="0" presId="urn:microsoft.com/office/officeart/2005/8/layout/orgChart1"/>
    <dgm:cxn modelId="{DB74BAA3-1AD2-4EF7-81C0-32F709F4FDAE}" type="presParOf" srcId="{DFD9DB9A-1F22-4DD4-8674-1B73AD110F08}" destId="{78B25B14-42E4-43A7-B78D-0E6A84604E18}" srcOrd="1" destOrd="0" presId="urn:microsoft.com/office/officeart/2005/8/layout/orgChart1"/>
    <dgm:cxn modelId="{0CC13403-4E5C-430F-8F20-0FD3FB9EA64A}" type="presParOf" srcId="{DFD9DB9A-1F22-4DD4-8674-1B73AD110F08}" destId="{6A1D247A-3E61-45AA-B027-7A1391BE701D}" srcOrd="2" destOrd="0" presId="urn:microsoft.com/office/officeart/2005/8/layout/orgChart1"/>
    <dgm:cxn modelId="{7C279C1A-2C02-4266-A510-D19C4EC1E838}" type="presParOf" srcId="{E23821AC-709F-48BF-AF37-B059316FAAD3}" destId="{075576BC-D116-4C66-A716-4139B2F84646}" srcOrd="4" destOrd="0" presId="urn:microsoft.com/office/officeart/2005/8/layout/orgChart1"/>
    <dgm:cxn modelId="{BD6DC0E1-FF8B-4301-9904-E23BAB7F7BB9}" type="presParOf" srcId="{E23821AC-709F-48BF-AF37-B059316FAAD3}" destId="{79D4E643-C7EF-4978-B645-B4A47081014A}" srcOrd="5" destOrd="0" presId="urn:microsoft.com/office/officeart/2005/8/layout/orgChart1"/>
    <dgm:cxn modelId="{540B8324-BE74-4299-9152-7A711330C46E}" type="presParOf" srcId="{79D4E643-C7EF-4978-B645-B4A47081014A}" destId="{A3EA3526-86CF-4C70-BBF0-78767156221E}" srcOrd="0" destOrd="0" presId="urn:microsoft.com/office/officeart/2005/8/layout/orgChart1"/>
    <dgm:cxn modelId="{F2714EDE-E7F8-4525-B6BB-DDB73AE62D67}" type="presParOf" srcId="{A3EA3526-86CF-4C70-BBF0-78767156221E}" destId="{08ACAEBA-4EEA-4658-B7FB-528FBED69DB3}" srcOrd="0" destOrd="0" presId="urn:microsoft.com/office/officeart/2005/8/layout/orgChart1"/>
    <dgm:cxn modelId="{4DF8DFB8-1A0C-4ED5-BBA7-5EBB9644EF44}" type="presParOf" srcId="{A3EA3526-86CF-4C70-BBF0-78767156221E}" destId="{C0CC9DE8-229D-42DB-A342-89CAB6EA0E7D}" srcOrd="1" destOrd="0" presId="urn:microsoft.com/office/officeart/2005/8/layout/orgChart1"/>
    <dgm:cxn modelId="{36CF3D73-E1F4-404F-92A2-CB696E205277}" type="presParOf" srcId="{79D4E643-C7EF-4978-B645-B4A47081014A}" destId="{7A35B690-2B8C-4608-94CD-609B69E45E31}" srcOrd="1" destOrd="0" presId="urn:microsoft.com/office/officeart/2005/8/layout/orgChart1"/>
    <dgm:cxn modelId="{290251C2-A17B-4B83-BD4A-3F1D94F77E27}" type="presParOf" srcId="{79D4E643-C7EF-4978-B645-B4A47081014A}" destId="{C99D9C83-B064-46B6-8BC1-91FA1887A023}" srcOrd="2" destOrd="0" presId="urn:microsoft.com/office/officeart/2005/8/layout/orgChart1"/>
    <dgm:cxn modelId="{CE626A88-5585-407B-B73C-2494C453D7F2}" type="presParOf" srcId="{E23821AC-709F-48BF-AF37-B059316FAAD3}" destId="{A8BD5A2E-A3B4-470D-8A64-2702EE5D457F}" srcOrd="6" destOrd="0" presId="urn:microsoft.com/office/officeart/2005/8/layout/orgChart1"/>
    <dgm:cxn modelId="{E024A2D8-0E00-463D-95D0-DA5D0C3DB307}" type="presParOf" srcId="{E23821AC-709F-48BF-AF37-B059316FAAD3}" destId="{889DAB3E-2427-4618-85D5-0C18376F5BE3}" srcOrd="7" destOrd="0" presId="urn:microsoft.com/office/officeart/2005/8/layout/orgChart1"/>
    <dgm:cxn modelId="{8456E3AE-1EA4-412C-A642-BE73C2FD8309}" type="presParOf" srcId="{889DAB3E-2427-4618-85D5-0C18376F5BE3}" destId="{6E501390-6520-4603-97D6-AC0070EE0449}" srcOrd="0" destOrd="0" presId="urn:microsoft.com/office/officeart/2005/8/layout/orgChart1"/>
    <dgm:cxn modelId="{FC0A1239-20DE-493F-B1FE-691BB04D8028}" type="presParOf" srcId="{6E501390-6520-4603-97D6-AC0070EE0449}" destId="{CE20DC6C-99FA-455B-B9E6-A45DBF80A6A0}" srcOrd="0" destOrd="0" presId="urn:microsoft.com/office/officeart/2005/8/layout/orgChart1"/>
    <dgm:cxn modelId="{935CBC54-D0F8-4E65-89C4-253667C6F1EA}" type="presParOf" srcId="{6E501390-6520-4603-97D6-AC0070EE0449}" destId="{567479C2-7011-47D1-B4BA-84B052AC3DA2}" srcOrd="1" destOrd="0" presId="urn:microsoft.com/office/officeart/2005/8/layout/orgChart1"/>
    <dgm:cxn modelId="{EA4C2AC3-1D36-4D75-9CBC-47E76AD6CE50}" type="presParOf" srcId="{889DAB3E-2427-4618-85D5-0C18376F5BE3}" destId="{117031C2-F2AE-4579-A1DD-F41D68B460B3}" srcOrd="1" destOrd="0" presId="urn:microsoft.com/office/officeart/2005/8/layout/orgChart1"/>
    <dgm:cxn modelId="{6FA27F80-0BC9-4235-BD48-82EF877246C6}" type="presParOf" srcId="{889DAB3E-2427-4618-85D5-0C18376F5BE3}" destId="{86227D02-40DF-4752-89AC-69543728EA8F}" srcOrd="2" destOrd="0" presId="urn:microsoft.com/office/officeart/2005/8/layout/orgChart1"/>
    <dgm:cxn modelId="{E97859A3-7DC5-4164-B21D-7A83B9F8943F}" type="presParOf" srcId="{D173B1E2-0C58-4904-8422-F0B9218C785D}" destId="{CDCDC33F-8655-4101-A928-7CEEDC84B2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D5A2E-A3B4-470D-8A64-2702EE5D457F}">
      <dsp:nvSpPr>
        <dsp:cNvPr id="0" name=""/>
        <dsp:cNvSpPr/>
      </dsp:nvSpPr>
      <dsp:spPr>
        <a:xfrm>
          <a:off x="5226549" y="1771031"/>
          <a:ext cx="4078400" cy="812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885"/>
              </a:lnTo>
              <a:lnTo>
                <a:pt x="4078400" y="586885"/>
              </a:lnTo>
              <a:lnTo>
                <a:pt x="4078400" y="812001"/>
              </a:lnTo>
            </a:path>
          </a:pathLst>
        </a:custGeom>
        <a:noFill/>
        <a:ln w="28575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576BC-D116-4C66-A716-4139B2F84646}">
      <dsp:nvSpPr>
        <dsp:cNvPr id="0" name=""/>
        <dsp:cNvSpPr/>
      </dsp:nvSpPr>
      <dsp:spPr>
        <a:xfrm>
          <a:off x="5226549" y="1771031"/>
          <a:ext cx="1484216" cy="812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885"/>
              </a:lnTo>
              <a:lnTo>
                <a:pt x="1484216" y="586885"/>
              </a:lnTo>
              <a:lnTo>
                <a:pt x="1484216" y="812001"/>
              </a:lnTo>
            </a:path>
          </a:pathLst>
        </a:custGeom>
        <a:noFill/>
        <a:ln w="28575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62B56-5490-482F-9DA8-F24EB0A3E6CC}">
      <dsp:nvSpPr>
        <dsp:cNvPr id="0" name=""/>
        <dsp:cNvSpPr/>
      </dsp:nvSpPr>
      <dsp:spPr>
        <a:xfrm>
          <a:off x="3891466" y="1771031"/>
          <a:ext cx="1335082" cy="812001"/>
        </a:xfrm>
        <a:custGeom>
          <a:avLst/>
          <a:gdLst/>
          <a:ahLst/>
          <a:cxnLst/>
          <a:rect l="0" t="0" r="0" b="0"/>
          <a:pathLst>
            <a:path>
              <a:moveTo>
                <a:pt x="1335082" y="0"/>
              </a:moveTo>
              <a:lnTo>
                <a:pt x="1335082" y="586885"/>
              </a:lnTo>
              <a:lnTo>
                <a:pt x="0" y="586885"/>
              </a:lnTo>
              <a:lnTo>
                <a:pt x="0" y="812001"/>
              </a:lnTo>
            </a:path>
          </a:pathLst>
        </a:custGeom>
        <a:noFill/>
        <a:ln w="28575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4EC47-2E2A-46B7-AC96-255940F61B23}">
      <dsp:nvSpPr>
        <dsp:cNvPr id="0" name=""/>
        <dsp:cNvSpPr/>
      </dsp:nvSpPr>
      <dsp:spPr>
        <a:xfrm>
          <a:off x="1072166" y="1771031"/>
          <a:ext cx="4154382" cy="812001"/>
        </a:xfrm>
        <a:custGeom>
          <a:avLst/>
          <a:gdLst/>
          <a:ahLst/>
          <a:cxnLst/>
          <a:rect l="0" t="0" r="0" b="0"/>
          <a:pathLst>
            <a:path>
              <a:moveTo>
                <a:pt x="4154382" y="0"/>
              </a:moveTo>
              <a:lnTo>
                <a:pt x="4154382" y="586885"/>
              </a:lnTo>
              <a:lnTo>
                <a:pt x="0" y="586885"/>
              </a:lnTo>
              <a:lnTo>
                <a:pt x="0" y="812001"/>
              </a:lnTo>
            </a:path>
          </a:pathLst>
        </a:custGeom>
        <a:noFill/>
        <a:ln w="28575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7212F-9F52-4F16-BC5A-BF229E4C807D}">
      <dsp:nvSpPr>
        <dsp:cNvPr id="0" name=""/>
        <dsp:cNvSpPr/>
      </dsp:nvSpPr>
      <dsp:spPr>
        <a:xfrm>
          <a:off x="1576189" y="824347"/>
          <a:ext cx="7300720" cy="946684"/>
        </a:xfrm>
        <a:prstGeom prst="rect">
          <a:avLst/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latin typeface="TH SarabunPSK" panose="020B0500040200020003" pitchFamily="34" charset="-34"/>
              <a:cs typeface="TH SarabunPSK" panose="020B0500040200020003" pitchFamily="34" charset="-34"/>
            </a:rPr>
            <a:t>การควบคุมโครงการโดยใช้ </a:t>
          </a:r>
          <a:r>
            <a:rPr lang="en-US" sz="4000" b="1" kern="1200" dirty="0" smtClean="0">
              <a:latin typeface="TH SarabunPSK" panose="020B0500040200020003" pitchFamily="34" charset="-34"/>
              <a:cs typeface="TH SarabunPSK" panose="020B0500040200020003" pitchFamily="34" charset="-34"/>
            </a:rPr>
            <a:t>Bar Chart + S-Curve </a:t>
          </a:r>
          <a:endParaRPr lang="th-TH" sz="40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576189" y="824347"/>
        <a:ext cx="7300720" cy="946684"/>
      </dsp:txXfrm>
    </dsp:sp>
    <dsp:sp modelId="{2637FF23-E40E-4A24-A1E6-52A9F3A4DADC}">
      <dsp:nvSpPr>
        <dsp:cNvPr id="0" name=""/>
        <dsp:cNvSpPr/>
      </dsp:nvSpPr>
      <dsp:spPr>
        <a:xfrm>
          <a:off x="190" y="2583032"/>
          <a:ext cx="2143953" cy="68026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1. การคิดความก้าวหน้า</a:t>
          </a:r>
          <a:r>
            <a:rPr lang="en-US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: S-Curve </a:t>
          </a:r>
          <a:endParaRPr lang="th-TH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90" y="2583032"/>
        <a:ext cx="2143953" cy="680265"/>
      </dsp:txXfrm>
    </dsp:sp>
    <dsp:sp modelId="{8D370D40-949A-4AB1-9A76-901B9AF638B2}">
      <dsp:nvSpPr>
        <dsp:cNvPr id="0" name=""/>
        <dsp:cNvSpPr/>
      </dsp:nvSpPr>
      <dsp:spPr>
        <a:xfrm>
          <a:off x="2594374" y="2583032"/>
          <a:ext cx="2594184" cy="1107137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2. การควบคุมต้นทุนและกำหนดเวลา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เทียบแผน+จริง</a:t>
          </a:r>
          <a:r>
            <a:rPr lang="en-US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)</a:t>
          </a:r>
          <a:endParaRPr lang="th-TH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594374" y="2583032"/>
        <a:ext cx="2594184" cy="1107137"/>
      </dsp:txXfrm>
    </dsp:sp>
    <dsp:sp modelId="{08ACAEBA-4EEA-4658-B7FB-528FBED69DB3}">
      <dsp:nvSpPr>
        <dsp:cNvPr id="0" name=""/>
        <dsp:cNvSpPr/>
      </dsp:nvSpPr>
      <dsp:spPr>
        <a:xfrm>
          <a:off x="5638788" y="2583032"/>
          <a:ext cx="2143953" cy="68026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3.</a:t>
          </a: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การพยากรณ์เมื่อแล้วเสร็จโครงการ</a:t>
          </a:r>
          <a:endParaRPr lang="th-TH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638788" y="2583032"/>
        <a:ext cx="2143953" cy="680265"/>
      </dsp:txXfrm>
    </dsp:sp>
    <dsp:sp modelId="{CE20DC6C-99FA-455B-B9E6-A45DBF80A6A0}">
      <dsp:nvSpPr>
        <dsp:cNvPr id="0" name=""/>
        <dsp:cNvSpPr/>
      </dsp:nvSpPr>
      <dsp:spPr>
        <a:xfrm>
          <a:off x="8232973" y="2583032"/>
          <a:ext cx="2143953" cy="387616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4. การปรับปรุงแผนงาน</a:t>
          </a:r>
          <a:endParaRPr lang="th-TH" sz="2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8232973" y="2583032"/>
        <a:ext cx="2143953" cy="387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34CD7-A1F1-4D6E-ADFC-876CAB627EFE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AD44A-191B-486B-85DE-9E82D94660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339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2016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AD44A-191B-486B-85DE-9E82D946600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801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AD44A-191B-486B-85DE-9E82D946600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66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338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83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308" y="724817"/>
            <a:ext cx="232014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AC64DFBE-D021-44BF-84ED-0689DA9792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" y="5292083"/>
            <a:ext cx="12191999" cy="57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68088BE3-25C4-4317-8E12-7D1A9D090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556556"/>
            <a:ext cx="12191997" cy="72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6461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6907-7A38-4BC5-8707-914507315A39}" type="datetimeFigureOut">
              <a:rPr lang="th-TH" smtClean="0"/>
              <a:pPr/>
              <a:t>27/01/64</a:t>
            </a:fld>
            <a:endParaRPr lang="th-TH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EF86E6-894E-4059-9280-1362E3FB975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032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OT 35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835" y="6286520"/>
            <a:ext cx="717549" cy="53816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2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สี่เหลี่ยมผืนผ้า 9"/>
          <p:cNvSpPr/>
          <p:nvPr userDrawn="1"/>
        </p:nvSpPr>
        <p:spPr>
          <a:xfrm>
            <a:off x="1625600" y="302170"/>
            <a:ext cx="4180885" cy="383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th-TH" sz="2400" b="1" dirty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0000">
                    <a:lumMod val="95000"/>
                    <a:lumOff val="5000"/>
                  </a:srgbClr>
                </a:solidFill>
                <a:latin typeface="TH Sarabun New" pitchFamily="34" charset="-34"/>
                <a:cs typeface="TH Sarabun New" pitchFamily="34" charset="-34"/>
              </a:rPr>
              <a:t>กรมทางหลวง กระทรวงคมนาคม</a:t>
            </a:r>
          </a:p>
        </p:txBody>
      </p:sp>
      <p:sp>
        <p:nvSpPr>
          <p:cNvPr id="16" name="สี่เหลี่ยมผืนผ้า 11"/>
          <p:cNvSpPr/>
          <p:nvPr userDrawn="1"/>
        </p:nvSpPr>
        <p:spPr>
          <a:xfrm>
            <a:off x="5791201" y="76201"/>
            <a:ext cx="6268972" cy="654795"/>
          </a:xfrm>
          <a:prstGeom prst="rect">
            <a:avLst/>
          </a:prstGeom>
        </p:spPr>
        <p:txBody>
          <a:bodyPr wrap="square" lIns="99825" tIns="49911" rIns="99825" bIns="49911">
            <a:spAutoFit/>
          </a:bodyPr>
          <a:lstStyle/>
          <a:p>
            <a:pPr algn="r"/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โครงการสำรวจ</a:t>
            </a:r>
            <a:r>
              <a:rPr lang="th-TH" sz="1800" b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และออกแบบทางแยกต่าง</a:t>
            </a:r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ระดับ</a:t>
            </a:r>
          </a:p>
          <a:p>
            <a:pPr algn="r"/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จุดตัด</a:t>
            </a:r>
            <a:r>
              <a:rPr lang="th-TH" sz="1800" b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ทางหลวงหมายเลข </a:t>
            </a:r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3268 กับถนนเมืองใหม่บางพลี</a:t>
            </a:r>
            <a:endParaRPr lang="th-TH" sz="1800" b="1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0000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17" name="Picture 16" descr="COT 35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835" y="6286520"/>
            <a:ext cx="717549" cy="538162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1117589" y="6429396"/>
            <a:ext cx="3454400" cy="293270"/>
          </a:xfrm>
          <a:prstGeom prst="rect">
            <a:avLst/>
          </a:prstGeom>
          <a:noFill/>
        </p:spPr>
        <p:txBody>
          <a:bodyPr wrap="square" lIns="77075" tIns="38537" rIns="77075" bIns="38537" rtlCol="0">
            <a:spAutoFit/>
          </a:bodyPr>
          <a:lstStyle/>
          <a:p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บริษัท </a:t>
            </a:r>
            <a:r>
              <a:rPr lang="th-TH" sz="1400" b="0" dirty="0" err="1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คอนซัลแทนท์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th-TH" sz="1400" b="0" dirty="0" err="1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ออฟ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 เทคโนโลยี จำกัด</a:t>
            </a:r>
          </a:p>
        </p:txBody>
      </p:sp>
      <p:pic>
        <p:nvPicPr>
          <p:cNvPr id="19" name="Picture 18" descr="681aqqsc1pbhv1nk86uv7flat4_กรมทาง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09" y="71414"/>
            <a:ext cx="1238259" cy="928694"/>
          </a:xfrm>
          <a:prstGeom prst="rect">
            <a:avLst/>
          </a:prstGeom>
        </p:spPr>
      </p:pic>
      <p:pic>
        <p:nvPicPr>
          <p:cNvPr id="20" name="Picture 19" descr="COT 35 LOG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76739" y="6338094"/>
            <a:ext cx="717549" cy="43501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5213368" y="6429396"/>
            <a:ext cx="3454400" cy="293270"/>
          </a:xfrm>
          <a:prstGeom prst="rect">
            <a:avLst/>
          </a:prstGeom>
          <a:noFill/>
        </p:spPr>
        <p:txBody>
          <a:bodyPr wrap="square" lIns="77075" tIns="38537" rIns="77075" bIns="38537" rtlCol="0">
            <a:spAutoFit/>
          </a:bodyPr>
          <a:lstStyle/>
          <a:p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บริษัท </a:t>
            </a:r>
            <a:r>
              <a:rPr lang="th-TH" sz="1400" b="0" dirty="0" smtClean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แพลนโปร 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จำกัด</a:t>
            </a:r>
          </a:p>
        </p:txBody>
      </p:sp>
    </p:spTree>
    <p:extLst>
      <p:ext uri="{BB962C8B-B14F-4D97-AF65-F5344CB8AC3E}">
        <p14:creationId xmlns:p14="http://schemas.microsoft.com/office/powerpoint/2010/main" val="4175824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OT 35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835" y="6286520"/>
            <a:ext cx="717549" cy="53816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2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สี่เหลี่ยมผืนผ้า 9"/>
          <p:cNvSpPr/>
          <p:nvPr userDrawn="1"/>
        </p:nvSpPr>
        <p:spPr>
          <a:xfrm>
            <a:off x="1625600" y="302170"/>
            <a:ext cx="4180885" cy="383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th-TH" sz="2400" b="1" dirty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0000">
                    <a:lumMod val="95000"/>
                    <a:lumOff val="5000"/>
                  </a:srgbClr>
                </a:solidFill>
                <a:latin typeface="TH Sarabun New" pitchFamily="34" charset="-34"/>
                <a:cs typeface="TH Sarabun New" pitchFamily="34" charset="-34"/>
              </a:rPr>
              <a:t>กรมทางหลวง กระทรวงคมนาคม</a:t>
            </a:r>
          </a:p>
        </p:txBody>
      </p:sp>
      <p:sp>
        <p:nvSpPr>
          <p:cNvPr id="16" name="สี่เหลี่ยมผืนผ้า 11"/>
          <p:cNvSpPr/>
          <p:nvPr userDrawn="1"/>
        </p:nvSpPr>
        <p:spPr>
          <a:xfrm>
            <a:off x="5791201" y="76201"/>
            <a:ext cx="6268972" cy="654795"/>
          </a:xfrm>
          <a:prstGeom prst="rect">
            <a:avLst/>
          </a:prstGeom>
        </p:spPr>
        <p:txBody>
          <a:bodyPr wrap="square" lIns="99825" tIns="49911" rIns="99825" bIns="49911">
            <a:spAutoFit/>
          </a:bodyPr>
          <a:lstStyle/>
          <a:p>
            <a:pPr algn="r"/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โครงการสำรวจ</a:t>
            </a:r>
            <a:r>
              <a:rPr lang="th-TH" sz="1800" b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และออกแบบทางแยกต่าง</a:t>
            </a:r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ระดับ</a:t>
            </a:r>
          </a:p>
          <a:p>
            <a:pPr algn="r"/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จุดตัด</a:t>
            </a:r>
            <a:r>
              <a:rPr lang="th-TH" sz="1800" b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ทางหลวงหมายเลข </a:t>
            </a:r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3268 กับถนนเมืองใหม่บางพลี</a:t>
            </a:r>
            <a:endParaRPr lang="th-TH" sz="1800" b="1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0000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17" name="Picture 16" descr="COT 35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835" y="6286520"/>
            <a:ext cx="717549" cy="538162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1117589" y="6429396"/>
            <a:ext cx="3454400" cy="293270"/>
          </a:xfrm>
          <a:prstGeom prst="rect">
            <a:avLst/>
          </a:prstGeom>
          <a:noFill/>
        </p:spPr>
        <p:txBody>
          <a:bodyPr wrap="square" lIns="77075" tIns="38537" rIns="77075" bIns="38537" rtlCol="0">
            <a:spAutoFit/>
          </a:bodyPr>
          <a:lstStyle/>
          <a:p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บริษัท </a:t>
            </a:r>
            <a:r>
              <a:rPr lang="th-TH" sz="1400" b="0" dirty="0" err="1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คอนซัลแทนท์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th-TH" sz="1400" b="0" dirty="0" err="1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ออฟ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 เทคโนโลยี จำกัด</a:t>
            </a:r>
          </a:p>
        </p:txBody>
      </p:sp>
      <p:pic>
        <p:nvPicPr>
          <p:cNvPr id="19" name="Picture 18" descr="681aqqsc1pbhv1nk86uv7flat4_กรมทาง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09" y="71414"/>
            <a:ext cx="1238259" cy="928694"/>
          </a:xfrm>
          <a:prstGeom prst="rect">
            <a:avLst/>
          </a:prstGeom>
        </p:spPr>
      </p:pic>
      <p:pic>
        <p:nvPicPr>
          <p:cNvPr id="20" name="Picture 19" descr="COT 35 LOG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76739" y="6338094"/>
            <a:ext cx="717549" cy="43501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5213368" y="6429396"/>
            <a:ext cx="3454400" cy="293270"/>
          </a:xfrm>
          <a:prstGeom prst="rect">
            <a:avLst/>
          </a:prstGeom>
          <a:noFill/>
        </p:spPr>
        <p:txBody>
          <a:bodyPr wrap="square" lIns="77075" tIns="38537" rIns="77075" bIns="38537" rtlCol="0">
            <a:spAutoFit/>
          </a:bodyPr>
          <a:lstStyle/>
          <a:p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บริษัท </a:t>
            </a:r>
            <a:r>
              <a:rPr lang="th-TH" sz="1400" b="0" dirty="0" smtClean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แพลนโปร 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จำกัด</a:t>
            </a:r>
          </a:p>
        </p:txBody>
      </p:sp>
    </p:spTree>
    <p:extLst>
      <p:ext uri="{BB962C8B-B14F-4D97-AF65-F5344CB8AC3E}">
        <p14:creationId xmlns:p14="http://schemas.microsoft.com/office/powerpoint/2010/main" val="2592160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OT 35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835" y="6286520"/>
            <a:ext cx="717549" cy="53816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2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สี่เหลี่ยมผืนผ้า 9"/>
          <p:cNvSpPr/>
          <p:nvPr userDrawn="1"/>
        </p:nvSpPr>
        <p:spPr>
          <a:xfrm>
            <a:off x="1625600" y="302170"/>
            <a:ext cx="4180885" cy="383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th-TH" sz="2400" b="1" dirty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0000">
                    <a:lumMod val="95000"/>
                    <a:lumOff val="5000"/>
                  </a:srgbClr>
                </a:solidFill>
                <a:latin typeface="TH Sarabun New" pitchFamily="34" charset="-34"/>
                <a:cs typeface="TH Sarabun New" pitchFamily="34" charset="-34"/>
              </a:rPr>
              <a:t>กรมทางหลวง กระทรวงคมนาคม</a:t>
            </a:r>
          </a:p>
        </p:txBody>
      </p:sp>
      <p:sp>
        <p:nvSpPr>
          <p:cNvPr id="16" name="สี่เหลี่ยมผืนผ้า 11"/>
          <p:cNvSpPr/>
          <p:nvPr userDrawn="1"/>
        </p:nvSpPr>
        <p:spPr>
          <a:xfrm>
            <a:off x="5791201" y="76201"/>
            <a:ext cx="6268972" cy="654795"/>
          </a:xfrm>
          <a:prstGeom prst="rect">
            <a:avLst/>
          </a:prstGeom>
        </p:spPr>
        <p:txBody>
          <a:bodyPr wrap="square" lIns="99825" tIns="49911" rIns="99825" bIns="49911">
            <a:spAutoFit/>
          </a:bodyPr>
          <a:lstStyle/>
          <a:p>
            <a:pPr algn="r"/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โครงการสำรวจ</a:t>
            </a:r>
            <a:r>
              <a:rPr lang="th-TH" sz="1800" b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และออกแบบทางแยกต่าง</a:t>
            </a:r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ระดับ</a:t>
            </a:r>
          </a:p>
          <a:p>
            <a:pPr algn="r"/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จุดตัด</a:t>
            </a:r>
            <a:r>
              <a:rPr lang="th-TH" sz="1800" b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ทางหลวงหมายเลข </a:t>
            </a:r>
            <a:r>
              <a:rPr lang="th-TH" sz="18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TH Sarabun New" pitchFamily="34" charset="-34"/>
                <a:cs typeface="TH Sarabun New" pitchFamily="34" charset="-34"/>
              </a:rPr>
              <a:t>3268 กับถนนเมืองใหม่บางพลี</a:t>
            </a:r>
            <a:endParaRPr lang="th-TH" sz="1800" b="1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0000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17" name="Picture 16" descr="COT 35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835" y="6286520"/>
            <a:ext cx="717549" cy="538162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1117589" y="6429396"/>
            <a:ext cx="3454400" cy="293270"/>
          </a:xfrm>
          <a:prstGeom prst="rect">
            <a:avLst/>
          </a:prstGeom>
          <a:noFill/>
        </p:spPr>
        <p:txBody>
          <a:bodyPr wrap="square" lIns="77075" tIns="38537" rIns="77075" bIns="38537" rtlCol="0">
            <a:spAutoFit/>
          </a:bodyPr>
          <a:lstStyle/>
          <a:p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บริษัท </a:t>
            </a:r>
            <a:r>
              <a:rPr lang="th-TH" sz="1400" b="0" dirty="0" err="1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คอนซัลแทนท์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th-TH" sz="1400" b="0" dirty="0" err="1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ออฟ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 เทคโนโลยี จำกัด</a:t>
            </a:r>
          </a:p>
        </p:txBody>
      </p:sp>
      <p:pic>
        <p:nvPicPr>
          <p:cNvPr id="19" name="Picture 18" descr="681aqqsc1pbhv1nk86uv7flat4_กรมทาง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09" y="71414"/>
            <a:ext cx="1238259" cy="928694"/>
          </a:xfrm>
          <a:prstGeom prst="rect">
            <a:avLst/>
          </a:prstGeom>
        </p:spPr>
      </p:pic>
      <p:pic>
        <p:nvPicPr>
          <p:cNvPr id="20" name="Picture 19" descr="COT 35 LOG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76739" y="6338094"/>
            <a:ext cx="717549" cy="43501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5213368" y="6429396"/>
            <a:ext cx="3454400" cy="293270"/>
          </a:xfrm>
          <a:prstGeom prst="rect">
            <a:avLst/>
          </a:prstGeom>
          <a:noFill/>
        </p:spPr>
        <p:txBody>
          <a:bodyPr wrap="square" lIns="77075" tIns="38537" rIns="77075" bIns="38537" rtlCol="0">
            <a:spAutoFit/>
          </a:bodyPr>
          <a:lstStyle/>
          <a:p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บริษัท </a:t>
            </a:r>
            <a:r>
              <a:rPr lang="th-TH" sz="1400" b="0" dirty="0" smtClean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แพลนโปร </a:t>
            </a:r>
            <a:r>
              <a:rPr lang="th-TH" sz="1400" b="0" dirty="0">
                <a:ln w="3175">
                  <a:solidFill>
                    <a:schemeClr val="accent1">
                      <a:lumMod val="50000"/>
                      <a:alpha val="80000"/>
                    </a:schemeClr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 New" pitchFamily="34" charset="-34"/>
                <a:cs typeface="TH Sarabun New" pitchFamily="34" charset="-34"/>
              </a:rPr>
              <a:t>จำกัด</a:t>
            </a:r>
          </a:p>
        </p:txBody>
      </p:sp>
    </p:spTree>
    <p:extLst>
      <p:ext uri="{BB962C8B-B14F-4D97-AF65-F5344CB8AC3E}">
        <p14:creationId xmlns:p14="http://schemas.microsoft.com/office/powerpoint/2010/main" val="1757173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45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8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9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3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74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74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3000">
              <a:schemeClr val="bg1">
                <a:lumMod val="95000"/>
              </a:schemeClr>
            </a:gs>
            <a:gs pos="69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52D27-E3F0-463B-9997-B3DF63B6B4B4}" type="datetimeFigureOut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048D5-CADA-47C3-B047-C106704E7A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2880" y="4314361"/>
            <a:ext cx="12191997" cy="720000"/>
          </a:xfrm>
          <a:prstGeom prst="rect">
            <a:avLst/>
          </a:prstGeom>
        </p:spPr>
        <p:txBody>
          <a:bodyPr/>
          <a:lstStyle/>
          <a:p>
            <a:r>
              <a:rPr lang="th-TH" altLang="ko-KR" sz="5400" dirty="0"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การวาง</a:t>
            </a:r>
            <a:r>
              <a:rPr lang="th-TH" altLang="ko-KR" sz="5400" dirty="0">
                <a:solidFill>
                  <a:srgbClr val="7030A0"/>
                </a:solidFill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แผนงาน</a:t>
            </a:r>
            <a:r>
              <a:rPr lang="th-TH" altLang="ko-KR" sz="5400" dirty="0"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/</a:t>
            </a:r>
            <a:r>
              <a:rPr lang="th-TH" altLang="ko-KR" sz="5400" dirty="0">
                <a:solidFill>
                  <a:schemeClr val="accent1">
                    <a:lumMod val="50000"/>
                  </a:schemeClr>
                </a:solidFill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คน</a:t>
            </a:r>
            <a:r>
              <a:rPr lang="th-TH" altLang="ko-KR" sz="5400" dirty="0"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/</a:t>
            </a:r>
            <a:r>
              <a:rPr lang="th-TH" altLang="ko-KR" sz="5400" dirty="0">
                <a:solidFill>
                  <a:srgbClr val="FF0000"/>
                </a:solidFill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เงิน</a:t>
            </a:r>
            <a:r>
              <a:rPr lang="th-TH" altLang="ko-KR" sz="5400" dirty="0"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 เบื้องต้น ในการบริหาร</a:t>
            </a:r>
            <a:r>
              <a:rPr lang="th-TH" altLang="ko-KR" sz="5400" dirty="0" smtClean="0">
                <a:latin typeface="TH Sarabun New" panose="020B0500040200020003" pitchFamily="34" charset="-34"/>
                <a:ea typeface="맑은 고딕" pitchFamily="50" charset="-127"/>
                <a:cs typeface="TH Sarabun New" panose="020B0500040200020003" pitchFamily="34" charset="-34"/>
              </a:rPr>
              <a:t>โครงการ</a:t>
            </a:r>
            <a:endParaRPr lang="th-TH" altLang="ko-KR" sz="5400" dirty="0">
              <a:latin typeface="TH Sarabun New" panose="020B0500040200020003" pitchFamily="34" charset="-34"/>
              <a:ea typeface="맑은 고딕" pitchFamily="50" charset="-127"/>
              <a:cs typeface="TH Sarabun New" panose="020B0500040200020003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632506" y="6488668"/>
            <a:ext cx="1308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ko-KR" dirty="0" smtClean="0">
                <a:ea typeface="맑은 고딕" pitchFamily="50" charset="-127"/>
              </a:rPr>
              <a:t>28 </a:t>
            </a:r>
            <a:r>
              <a:rPr lang="th-TH" altLang="ko-KR" dirty="0">
                <a:ea typeface="맑은 고딕" pitchFamily="50" charset="-127"/>
              </a:rPr>
              <a:t>มกราคม 2564</a:t>
            </a:r>
            <a:endParaRPr lang="th-TH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78628" y="5469127"/>
            <a:ext cx="4381500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โดย ดร.สุดาทิพย์ ตั้งวงศ์ไชย  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279" y="190500"/>
            <a:ext cx="1704598" cy="17045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3928" y="1466304"/>
            <a:ext cx="269367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accent2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กิจกรรมถ่ายทอด</a:t>
            </a:r>
            <a:br>
              <a:rPr lang="th-TH" sz="2800" b="1" dirty="0" smtClean="0">
                <a:solidFill>
                  <a:schemeClr val="accent2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800" b="1" dirty="0" smtClean="0">
                <a:solidFill>
                  <a:schemeClr val="accent2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องค์ความรู้</a:t>
            </a:r>
            <a:endParaRPr lang="th-TH" sz="2800" b="1" dirty="0">
              <a:solidFill>
                <a:schemeClr val="accent2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61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247651" y="395035"/>
            <a:ext cx="7962900" cy="876301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/>
          <a:p>
            <a:pPr lvl="0"/>
            <a:r>
              <a:rPr kumimoji="0" lang="th-TH" sz="4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ตย. </a:t>
            </a:r>
            <a:r>
              <a:rPr lang="th-TH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การควบคุมงานย่อย </a:t>
            </a:r>
            <a:r>
              <a:rPr lang="en-US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(PP) </a:t>
            </a:r>
            <a:r>
              <a:rPr lang="th-TH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ของโครงการ ใช้ </a:t>
            </a:r>
            <a:r>
              <a:rPr lang="en-US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Bar </a:t>
            </a:r>
            <a:r>
              <a:rPr lang="en-US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Chart</a:t>
            </a:r>
            <a:endParaRPr lang="th-TH" sz="44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1" y="1181101"/>
            <a:ext cx="11397128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15" name="Group 14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8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6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CA11B2EC-565D-4D41-B3EB-0C4AEAE499E9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10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67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53" y="458767"/>
            <a:ext cx="11270668" cy="441996"/>
          </a:xfrm>
        </p:spPr>
        <p:txBody>
          <a:bodyPr>
            <a:normAutofit fontScale="90000"/>
          </a:bodyPr>
          <a:lstStyle/>
          <a:p>
            <a:pPr algn="l"/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ลักษณะ</a:t>
            </a:r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ของ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Activity</a:t>
            </a:r>
            <a:endParaRPr lang="th-TH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716" y="1083644"/>
            <a:ext cx="6300970" cy="536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4BFD2FDB-C4A5-487D-A9E1-E465C6472DDA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11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7071831" y="1363285"/>
            <a:ext cx="4965700" cy="36195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algn="just"/>
            <a:r>
              <a:rPr kumimoji="0" lang="th-TH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ตย.  </a:t>
            </a: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WBD</a:t>
            </a:r>
            <a:endParaRPr kumimoji="0" lang="th-TH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  <a:p>
            <a:pPr algn="just">
              <a:buFont typeface="Wingdings" pitchFamily="2" charset="2"/>
              <a:buChar char="Ø"/>
            </a:pP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ออกสำรวจ+เตรียมพื้นที่ 7 วัน</a:t>
            </a:r>
          </a:p>
          <a:p>
            <a:pPr algn="just">
              <a:buFont typeface="Wingdings" pitchFamily="2" charset="2"/>
              <a:buChar char="Ø"/>
            </a:pP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เก็บข้อมูลปริมาณจราจร 2-3 วัน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 จุด</a:t>
            </a: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Traffic Simulation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28 วัน</a:t>
            </a: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วิเคราะห์ปริมาณจราจรในทาง</a:t>
            </a:r>
          </a:p>
          <a:p>
            <a:pPr algn="just"/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หลวง+ทางแยก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LOS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28 วัน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just"/>
            <a:endParaRPr lang="th-TH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defTabSz="914400">
              <a:spcBef>
                <a:spcPct val="0"/>
              </a:spcBef>
            </a:pP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576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705" y="524241"/>
            <a:ext cx="9274647" cy="621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6963752" y="1943300"/>
            <a:ext cx="4127500" cy="1689099"/>
          </a:xfrm>
          <a:prstGeom prst="rect">
            <a:avLst/>
          </a:prstGeom>
        </p:spPr>
        <p:txBody>
          <a:bodyPr vert="horz" anchor="t">
            <a:normAutofit fontScale="97500" lnSpcReduction="10000"/>
          </a:bodyPr>
          <a:lstStyle/>
          <a:p>
            <a:pPr algn="just"/>
            <a:r>
              <a:rPr kumimoji="0" lang="th-TH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ตย.  </a:t>
            </a: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WBD</a:t>
            </a:r>
            <a:endParaRPr kumimoji="0" lang="th-TH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  <a:p>
            <a:pPr algn="just">
              <a:buFont typeface="Wingdings" pitchFamily="2" charset="2"/>
              <a:buChar char="Ø"/>
            </a:pP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วิเคราะห์ปริมาณจราจรใน</a:t>
            </a:r>
          </a:p>
          <a:p>
            <a:pPr algn="just"/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ทางหลวง+ทางแยก</a:t>
            </a: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just"/>
            <a:endParaRPr lang="th-TH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defTabSz="914400">
              <a:spcBef>
                <a:spcPct val="0"/>
              </a:spcBef>
            </a:pP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7" name="Group 6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0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8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3C16667E-A870-4A47-A3F6-D14B8119D230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12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208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115" y="403654"/>
            <a:ext cx="5123809" cy="609601"/>
          </a:xfrm>
        </p:spPr>
        <p:txBody>
          <a:bodyPr>
            <a:noAutofit/>
          </a:bodyPr>
          <a:lstStyle/>
          <a:p>
            <a:r>
              <a:rPr lang="th-TH" sz="40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ตย. แผนการดำเนินงานโครงการ </a:t>
            </a:r>
            <a:br>
              <a:rPr lang="th-TH" sz="40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1535" y="915004"/>
            <a:ext cx="10389717" cy="562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5511240" y="239564"/>
            <a:ext cx="3591571" cy="5759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buClr>
                <a:schemeClr val="tx1"/>
              </a:buClr>
              <a:buSzPct val="100000"/>
            </a:pPr>
            <a:r>
              <a:rPr lang="th-TH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กิจกรรมจะต้องมี</a:t>
            </a:r>
            <a:r>
              <a:rPr lang="th-TH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ชื่อกิจกรรม</a:t>
            </a:r>
            <a:r>
              <a:rPr lang="th-TH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3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ระยะเวลา</a:t>
            </a:r>
            <a:endParaRPr lang="th-TH" sz="3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Down Arrow 6"/>
          <p:cNvSpPr/>
          <p:nvPr/>
        </p:nvSpPr>
        <p:spPr>
          <a:xfrm rot="4449704">
            <a:off x="6029567" y="-22024"/>
            <a:ext cx="997872" cy="2207704"/>
          </a:xfrm>
          <a:prstGeom prst="downArrow">
            <a:avLst>
              <a:gd name="adj1" fmla="val 50000"/>
              <a:gd name="adj2" fmla="val 584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Down Arrow 7"/>
          <p:cNvSpPr/>
          <p:nvPr/>
        </p:nvSpPr>
        <p:spPr>
          <a:xfrm>
            <a:off x="7552508" y="543698"/>
            <a:ext cx="997872" cy="683740"/>
          </a:xfrm>
          <a:prstGeom prst="downArrow">
            <a:avLst>
              <a:gd name="adj1" fmla="val 50000"/>
              <a:gd name="adj2" fmla="val 584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9611360" y="302054"/>
            <a:ext cx="2407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ดู ตย </a:t>
            </a:r>
            <a:r>
              <a:rPr lang="en-US" sz="4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WBD </a:t>
            </a:r>
            <a:r>
              <a:rPr lang="th-TH" sz="4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ย่อย</a:t>
            </a:r>
            <a:endParaRPr lang="th-TH" sz="40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11" name="Group 10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4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2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727AFBC8-8958-4AA1-8F40-D900092CD065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13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07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1" y="867017"/>
            <a:ext cx="10039350" cy="586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346115" y="360389"/>
            <a:ext cx="7350085" cy="101325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 ตย. ความสัมพันธ์ของแผนการดำเนินงาน</a:t>
            </a:r>
            <a:r>
              <a:rPr kumimoji="0" lang="th-TH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โครงการ</a:t>
            </a:r>
            <a:r>
              <a:rPr kumimoji="0" lang="th-TH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/>
            </a:r>
            <a:br>
              <a:rPr kumimoji="0" lang="th-TH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</a:br>
            <a:endParaRPr kumimoji="0" lang="th-TH" sz="4000" b="1" i="0" u="none" strike="noStrike" kern="1200" cap="all" spc="0" normalizeH="0" baseline="0" noProof="0" dirty="0">
              <a:ln>
                <a:noFill/>
              </a:ln>
              <a:solidFill>
                <a:srgbClr val="0033CC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726085" y="6469400"/>
            <a:ext cx="2465915" cy="388600"/>
            <a:chOff x="9509760" y="6354236"/>
            <a:chExt cx="2465915" cy="388600"/>
          </a:xfrm>
        </p:grpSpPr>
        <p:grpSp>
          <p:nvGrpSpPr>
            <p:cNvPr id="6" name="Group 5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9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7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B4DBE1F4-6883-4855-B36B-077D586FF2EE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14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20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309" y="556765"/>
            <a:ext cx="6244156" cy="757881"/>
          </a:xfrm>
        </p:spPr>
        <p:txBody>
          <a:bodyPr>
            <a:normAutofit/>
          </a:bodyPr>
          <a:lstStyle/>
          <a:p>
            <a:pPr algn="l"/>
            <a:r>
              <a:rPr lang="th-TH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b="1" dirty="0" smtClean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ความสัมพันธ์</a:t>
            </a:r>
            <a:r>
              <a:rPr lang="th-TH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ของ </a:t>
            </a:r>
            <a:r>
              <a:rPr lang="en-US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Activity</a:t>
            </a:r>
            <a:endParaRPr lang="th-TH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FEFBBA6-39CE-4EDF-B063-9D4834F21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62" y="1962923"/>
            <a:ext cx="6196295" cy="32849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576775" y="1305698"/>
            <a:ext cx="11615225" cy="696098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97500"/>
          </a:bodyPr>
          <a:lstStyle/>
          <a:p>
            <a:pPr lvl="0" defTabSz="914400">
              <a:spcBef>
                <a:spcPct val="0"/>
              </a:spcBef>
            </a:pPr>
            <a:r>
              <a:rPr kumimoji="0" lang="th-TH" sz="4200" b="1" i="0" u="none" strike="noStrike" kern="1200" cap="all" spc="0" normalizeH="0" baseline="0" noProof="0" dirty="0" smtClean="0">
                <a:ln w="500"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1. </a:t>
            </a:r>
            <a:r>
              <a:rPr lang="en-US" sz="4200" b="1" cap="all" dirty="0" smtClean="0">
                <a:ln w="5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FS = </a:t>
            </a:r>
            <a:r>
              <a:rPr kumimoji="0" lang="th-TH" sz="4200" b="1" i="0" u="none" strike="noStrike" kern="1200" cap="all" spc="0" normalizeH="0" baseline="0" noProof="0" dirty="0" smtClean="0">
                <a:ln w="500"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ความสัมพันธ์แบบเสร็จแล้ว</a:t>
            </a:r>
            <a:r>
              <a:rPr kumimoji="0" lang="th-TH" sz="4200" b="1" i="0" u="none" strike="noStrike" kern="1200" cap="all" spc="0" normalizeH="0" baseline="0" noProof="0" dirty="0" smtClean="0">
                <a:ln w="500"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เริ่ม (</a:t>
            </a:r>
            <a:r>
              <a:rPr kumimoji="0" lang="en-US" sz="4200" b="1" i="0" u="none" strike="noStrike" kern="1200" cap="all" spc="0" normalizeH="0" baseline="0" noProof="0" dirty="0" smtClean="0">
                <a:ln w="500"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Finish </a:t>
            </a:r>
            <a:r>
              <a:rPr kumimoji="0" lang="en-US" sz="4200" b="1" i="0" u="none" strike="noStrike" kern="1200" cap="all" spc="0" normalizeH="0" baseline="0" noProof="0" dirty="0" smtClean="0">
                <a:ln w="500"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to Start)</a:t>
            </a:r>
            <a:endParaRPr kumimoji="0" lang="th-TH" sz="4200" b="1" i="0" u="none" strike="noStrike" kern="1200" cap="all" spc="0" normalizeH="0" baseline="0" noProof="0" dirty="0">
              <a:ln w="500">
                <a:solidFill>
                  <a:srgbClr val="FF0000"/>
                </a:solidFill>
              </a:ln>
              <a:solidFill>
                <a:srgbClr val="FF0000"/>
              </a:solidFill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656300" y="2233120"/>
            <a:ext cx="4448306" cy="10949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สำรวจตรวจสอบดินและวัสดุ </a:t>
            </a:r>
          </a:p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B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การออกแบบโครงสร้างชั้นทาง</a:t>
            </a:r>
            <a:endParaRPr lang="th-TH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10" name="Group 9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3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1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2DD1CE8F-43A2-4450-86A3-56661E413F58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15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2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53" y="715169"/>
            <a:ext cx="11270668" cy="1055041"/>
          </a:xfrm>
        </p:spPr>
        <p:txBody>
          <a:bodyPr>
            <a:normAutofit/>
          </a:bodyPr>
          <a:lstStyle/>
          <a:p>
            <a:pPr algn="l"/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SS = 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ความสัมพันธ์</a:t>
            </a:r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แบบเริ่มพร้อม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กัน (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START TO START)  </a:t>
            </a:r>
            <a:endParaRPr lang="th-TH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8556BB-D4D2-46D0-A82E-C84EDFBAA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436" y="1906600"/>
            <a:ext cx="4901155" cy="33920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7175157" y="2645011"/>
            <a:ext cx="4275438" cy="10949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สำรวจระบบระบายน้ำ</a:t>
            </a:r>
            <a:endParaRPr lang="th-TH" sz="36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B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การสำรวจสภาพภูมิประเทศ</a:t>
            </a:r>
            <a:endParaRPr lang="th-TH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91F0E5F1-5F7E-4001-9B36-753373A0B6E5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16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357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974" y="811006"/>
            <a:ext cx="11920026" cy="1055041"/>
          </a:xfrm>
        </p:spPr>
        <p:txBody>
          <a:bodyPr>
            <a:normAutofit/>
          </a:bodyPr>
          <a:lstStyle/>
          <a:p>
            <a:pPr algn="l"/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FF = 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ความสัมพันธ์</a:t>
            </a:r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แบบเสร็จพร้อม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กัน (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FINISH TO FINISH)</a:t>
            </a:r>
            <a:endParaRPr lang="th-TH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934D2B3-ED5C-46AA-86C9-3D700193B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330" y="1929473"/>
            <a:ext cx="4901155" cy="350878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812692" y="2636775"/>
            <a:ext cx="5272216" cy="10949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งานการมีส่วนร่วมของประชาชน </a:t>
            </a:r>
            <a:endParaRPr lang="th-TH" sz="36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B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แนวคิดการคัดเลือกรูปแบบโครงการ</a:t>
            </a:r>
            <a:endParaRPr lang="th-TH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4E0988CB-9A91-4EC3-A8E2-21FA12DC909A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17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094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002" y="729803"/>
            <a:ext cx="11844997" cy="1055041"/>
          </a:xfrm>
        </p:spPr>
        <p:txBody>
          <a:bodyPr>
            <a:normAutofit/>
          </a:bodyPr>
          <a:lstStyle/>
          <a:p>
            <a:pPr algn="l"/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SF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= 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ความสัมพันธ์</a:t>
            </a:r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แบบเสร็จได้เมื่อ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เริ่ม (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START TO FINISH)</a:t>
            </a:r>
            <a:endParaRPr lang="th-TH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C0CF20F-540A-46C4-B307-8F5E02EAC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42" y="1784844"/>
            <a:ext cx="4998156" cy="361382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269500" y="1967725"/>
            <a:ext cx="5445211" cy="10949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งาน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เจาะสำรวจดินฐานราก</a:t>
            </a:r>
            <a:r>
              <a:rPr lang="en-US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ผลทดสอบ</a:t>
            </a:r>
            <a:endParaRPr lang="th-TH" sz="36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B :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งานออกแบบโครงสร้างฐานรากสะพาน </a:t>
            </a:r>
            <a:endParaRPr lang="th-TH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B567D406-0CDA-408B-B28A-3D7C98CA258E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18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878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974" y="795418"/>
            <a:ext cx="11920026" cy="1055041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ความสัมพันธ์</a:t>
            </a:r>
            <a:r>
              <a:rPr lang="th-TH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ระหว่างกิจกรรมแบบมีเวลา</a:t>
            </a:r>
            <a:r>
              <a:rPr lang="th-TH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เหลื่อม </a:t>
            </a:r>
            <a:r>
              <a:rPr lang="th-TH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RELATIONSHIPS WITH LAG)  </a:t>
            </a:r>
            <a:endParaRPr lang="th-TH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675F4E5-0C24-429A-924B-45BF7739D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351" y="2013771"/>
            <a:ext cx="7436347" cy="322083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301946" y="2067698"/>
            <a:ext cx="5577017" cy="16310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A :</a:t>
            </a:r>
            <a:r>
              <a:rPr lang="th-TH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งานสำรวจด้านการจราจร</a:t>
            </a:r>
            <a:endParaRPr lang="th-TH" sz="3600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B :</a:t>
            </a:r>
            <a:r>
              <a:rPr lang="th-TH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งานออกแบบโครงสร้างสะพานและโครงสร้างทางแยกต่างระดับ</a:t>
            </a:r>
            <a:endParaRPr lang="th-TH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7D7AD55A-81C0-4C06-B235-C69E919F9079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19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61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/>
        </p:nvSpPr>
        <p:spPr>
          <a:xfrm>
            <a:off x="0" y="1"/>
            <a:ext cx="7917045" cy="6857999"/>
          </a:xfrm>
          <a:custGeom>
            <a:avLst/>
            <a:gdLst>
              <a:gd name="connsiteX0" fmla="*/ 0 w 7917045"/>
              <a:gd name="connsiteY0" fmla="*/ 0 h 6857999"/>
              <a:gd name="connsiteX1" fmla="*/ 7917045 w 7917045"/>
              <a:gd name="connsiteY1" fmla="*/ 0 h 6857999"/>
              <a:gd name="connsiteX2" fmla="*/ 7917045 w 7917045"/>
              <a:gd name="connsiteY2" fmla="*/ 4740 h 6857999"/>
              <a:gd name="connsiteX3" fmla="*/ 7816576 w 7917045"/>
              <a:gd name="connsiteY3" fmla="*/ 9739 h 6857999"/>
              <a:gd name="connsiteX4" fmla="*/ 7705198 w 7917045"/>
              <a:gd name="connsiteY4" fmla="*/ 23373 h 6857999"/>
              <a:gd name="connsiteX5" fmla="*/ 7595845 w 7917045"/>
              <a:gd name="connsiteY5" fmla="*/ 37007 h 6857999"/>
              <a:gd name="connsiteX6" fmla="*/ 7443964 w 7917045"/>
              <a:gd name="connsiteY6" fmla="*/ 68171 h 6857999"/>
              <a:gd name="connsiteX7" fmla="*/ 7296135 w 7917045"/>
              <a:gd name="connsiteY7" fmla="*/ 105178 h 6857999"/>
              <a:gd name="connsiteX8" fmla="*/ 7156405 w 7917045"/>
              <a:gd name="connsiteY8" fmla="*/ 149976 h 6857999"/>
              <a:gd name="connsiteX9" fmla="*/ 7028826 w 7917045"/>
              <a:gd name="connsiteY9" fmla="*/ 200618 h 6857999"/>
              <a:gd name="connsiteX10" fmla="*/ 6909346 w 7917045"/>
              <a:gd name="connsiteY10" fmla="*/ 253207 h 6857999"/>
              <a:gd name="connsiteX11" fmla="*/ 6797968 w 7917045"/>
              <a:gd name="connsiteY11" fmla="*/ 311639 h 6857999"/>
              <a:gd name="connsiteX12" fmla="*/ 6694689 w 7917045"/>
              <a:gd name="connsiteY12" fmla="*/ 373967 h 6857999"/>
              <a:gd name="connsiteX13" fmla="*/ 6597486 w 7917045"/>
              <a:gd name="connsiteY13" fmla="*/ 440190 h 6857999"/>
              <a:gd name="connsiteX14" fmla="*/ 6510408 w 7917045"/>
              <a:gd name="connsiteY14" fmla="*/ 510308 h 6857999"/>
              <a:gd name="connsiteX15" fmla="*/ 6427380 w 7917045"/>
              <a:gd name="connsiteY15" fmla="*/ 582376 h 6857999"/>
              <a:gd name="connsiteX16" fmla="*/ 6356504 w 7917045"/>
              <a:gd name="connsiteY16" fmla="*/ 656389 h 6857999"/>
              <a:gd name="connsiteX17" fmla="*/ 6289676 w 7917045"/>
              <a:gd name="connsiteY17" fmla="*/ 734299 h 6857999"/>
              <a:gd name="connsiteX18" fmla="*/ 6230949 w 7917045"/>
              <a:gd name="connsiteY18" fmla="*/ 810261 h 6857999"/>
              <a:gd name="connsiteX19" fmla="*/ 6178297 w 7917045"/>
              <a:gd name="connsiteY19" fmla="*/ 890119 h 6857999"/>
              <a:gd name="connsiteX20" fmla="*/ 6133746 w 7917045"/>
              <a:gd name="connsiteY20" fmla="*/ 969976 h 6857999"/>
              <a:gd name="connsiteX21" fmla="*/ 6095270 w 7917045"/>
              <a:gd name="connsiteY21" fmla="*/ 1049833 h 6857999"/>
              <a:gd name="connsiteX22" fmla="*/ 6064894 w 7917045"/>
              <a:gd name="connsiteY22" fmla="*/ 1129691 h 6857999"/>
              <a:gd name="connsiteX23" fmla="*/ 6042618 w 7917045"/>
              <a:gd name="connsiteY23" fmla="*/ 1162803 h 6857999"/>
              <a:gd name="connsiteX24" fmla="*/ 6020343 w 7917045"/>
              <a:gd name="connsiteY24" fmla="*/ 1205653 h 6857999"/>
              <a:gd name="connsiteX25" fmla="*/ 5996042 w 7917045"/>
              <a:gd name="connsiteY25" fmla="*/ 1256294 h 6857999"/>
              <a:gd name="connsiteX26" fmla="*/ 5967690 w 7917045"/>
              <a:gd name="connsiteY26" fmla="*/ 1316675 h 6857999"/>
              <a:gd name="connsiteX27" fmla="*/ 5939340 w 7917045"/>
              <a:gd name="connsiteY27" fmla="*/ 1380949 h 6857999"/>
              <a:gd name="connsiteX28" fmla="*/ 5906938 w 7917045"/>
              <a:gd name="connsiteY28" fmla="*/ 1451069 h 6857999"/>
              <a:gd name="connsiteX29" fmla="*/ 5876563 w 7917045"/>
              <a:gd name="connsiteY29" fmla="*/ 1525083 h 6857999"/>
              <a:gd name="connsiteX30" fmla="*/ 5844161 w 7917045"/>
              <a:gd name="connsiteY30" fmla="*/ 1604940 h 6857999"/>
              <a:gd name="connsiteX31" fmla="*/ 5813785 w 7917045"/>
              <a:gd name="connsiteY31" fmla="*/ 1686745 h 6857999"/>
              <a:gd name="connsiteX32" fmla="*/ 5781384 w 7917045"/>
              <a:gd name="connsiteY32" fmla="*/ 1766603 h 6857999"/>
              <a:gd name="connsiteX33" fmla="*/ 5751008 w 7917045"/>
              <a:gd name="connsiteY33" fmla="*/ 1848408 h 6857999"/>
              <a:gd name="connsiteX34" fmla="*/ 5722658 w 7917045"/>
              <a:gd name="connsiteY34" fmla="*/ 1928266 h 6857999"/>
              <a:gd name="connsiteX35" fmla="*/ 5696332 w 7917045"/>
              <a:gd name="connsiteY35" fmla="*/ 2008123 h 6857999"/>
              <a:gd name="connsiteX36" fmla="*/ 5672031 w 7917045"/>
              <a:gd name="connsiteY36" fmla="*/ 2082138 h 6857999"/>
              <a:gd name="connsiteX37" fmla="*/ 5651779 w 7917045"/>
              <a:gd name="connsiteY37" fmla="*/ 2154204 h 6857999"/>
              <a:gd name="connsiteX38" fmla="*/ 5633554 w 7917045"/>
              <a:gd name="connsiteY38" fmla="*/ 2220427 h 6857999"/>
              <a:gd name="connsiteX39" fmla="*/ 5621403 w 7917045"/>
              <a:gd name="connsiteY39" fmla="*/ 2278859 h 6857999"/>
              <a:gd name="connsiteX40" fmla="*/ 5609254 w 7917045"/>
              <a:gd name="connsiteY40" fmla="*/ 2329500 h 6857999"/>
              <a:gd name="connsiteX41" fmla="*/ 5605204 w 7917045"/>
              <a:gd name="connsiteY41" fmla="*/ 2374298 h 6857999"/>
              <a:gd name="connsiteX42" fmla="*/ 5607228 w 7917045"/>
              <a:gd name="connsiteY42" fmla="*/ 2407410 h 6857999"/>
              <a:gd name="connsiteX43" fmla="*/ 5611279 w 7917045"/>
              <a:gd name="connsiteY43" fmla="*/ 2446365 h 6857999"/>
              <a:gd name="connsiteX44" fmla="*/ 5619379 w 7917045"/>
              <a:gd name="connsiteY44" fmla="*/ 2489215 h 6857999"/>
              <a:gd name="connsiteX45" fmla="*/ 5623429 w 7917045"/>
              <a:gd name="connsiteY45" fmla="*/ 2532065 h 6857999"/>
              <a:gd name="connsiteX46" fmla="*/ 5627480 w 7917045"/>
              <a:gd name="connsiteY46" fmla="*/ 2572968 h 6857999"/>
              <a:gd name="connsiteX47" fmla="*/ 5625454 w 7917045"/>
              <a:gd name="connsiteY47" fmla="*/ 2615819 h 6857999"/>
              <a:gd name="connsiteX48" fmla="*/ 5619379 w 7917045"/>
              <a:gd name="connsiteY48" fmla="*/ 2656721 h 6857999"/>
              <a:gd name="connsiteX49" fmla="*/ 5607228 w 7917045"/>
              <a:gd name="connsiteY49" fmla="*/ 2695676 h 6857999"/>
              <a:gd name="connsiteX50" fmla="*/ 5586978 w 7917045"/>
              <a:gd name="connsiteY50" fmla="*/ 2736578 h 6857999"/>
              <a:gd name="connsiteX51" fmla="*/ 5556602 w 7917045"/>
              <a:gd name="connsiteY51" fmla="*/ 2773586 h 6857999"/>
              <a:gd name="connsiteX52" fmla="*/ 5512050 w 7917045"/>
              <a:gd name="connsiteY52" fmla="*/ 2808645 h 6857999"/>
              <a:gd name="connsiteX53" fmla="*/ 5435098 w 7917045"/>
              <a:gd name="connsiteY53" fmla="*/ 2870972 h 6857999"/>
              <a:gd name="connsiteX54" fmla="*/ 5360171 w 7917045"/>
              <a:gd name="connsiteY54" fmla="*/ 2941091 h 6857999"/>
              <a:gd name="connsiteX55" fmla="*/ 5291319 w 7917045"/>
              <a:gd name="connsiteY55" fmla="*/ 3015106 h 6857999"/>
              <a:gd name="connsiteX56" fmla="*/ 5224491 w 7917045"/>
              <a:gd name="connsiteY56" fmla="*/ 3089120 h 6857999"/>
              <a:gd name="connsiteX57" fmla="*/ 5159688 w 7917045"/>
              <a:gd name="connsiteY57" fmla="*/ 3167029 h 6857999"/>
              <a:gd name="connsiteX58" fmla="*/ 5094887 w 7917045"/>
              <a:gd name="connsiteY58" fmla="*/ 3239096 h 6857999"/>
              <a:gd name="connsiteX59" fmla="*/ 5060460 w 7917045"/>
              <a:gd name="connsiteY59" fmla="*/ 3276103 h 6857999"/>
              <a:gd name="connsiteX60" fmla="*/ 5026034 w 7917045"/>
              <a:gd name="connsiteY60" fmla="*/ 3315058 h 6857999"/>
              <a:gd name="connsiteX61" fmla="*/ 4993633 w 7917045"/>
              <a:gd name="connsiteY61" fmla="*/ 3354013 h 6857999"/>
              <a:gd name="connsiteX62" fmla="*/ 4963257 w 7917045"/>
              <a:gd name="connsiteY62" fmla="*/ 3392967 h 6857999"/>
              <a:gd name="connsiteX63" fmla="*/ 4936932 w 7917045"/>
              <a:gd name="connsiteY63" fmla="*/ 3429975 h 6857999"/>
              <a:gd name="connsiteX64" fmla="*/ 4916680 w 7917045"/>
              <a:gd name="connsiteY64" fmla="*/ 3468929 h 6857999"/>
              <a:gd name="connsiteX65" fmla="*/ 4906556 w 7917045"/>
              <a:gd name="connsiteY65" fmla="*/ 3509832 h 6857999"/>
              <a:gd name="connsiteX66" fmla="*/ 4902506 w 7917045"/>
              <a:gd name="connsiteY66" fmla="*/ 3548775 h 6857999"/>
              <a:gd name="connsiteX67" fmla="*/ 4902506 w 7917045"/>
              <a:gd name="connsiteY67" fmla="*/ 3548793 h 6857999"/>
              <a:gd name="connsiteX68" fmla="*/ 4910605 w 7917045"/>
              <a:gd name="connsiteY68" fmla="*/ 3589690 h 6857999"/>
              <a:gd name="connsiteX69" fmla="*/ 4930855 w 7917045"/>
              <a:gd name="connsiteY69" fmla="*/ 3632540 h 6857999"/>
              <a:gd name="connsiteX70" fmla="*/ 4965282 w 7917045"/>
              <a:gd name="connsiteY70" fmla="*/ 3675390 h 6857999"/>
              <a:gd name="connsiteX71" fmla="*/ 5003758 w 7917045"/>
              <a:gd name="connsiteY71" fmla="*/ 3710450 h 6857999"/>
              <a:gd name="connsiteX72" fmla="*/ 5042234 w 7917045"/>
              <a:gd name="connsiteY72" fmla="*/ 3739666 h 6857999"/>
              <a:gd name="connsiteX73" fmla="*/ 5082736 w 7917045"/>
              <a:gd name="connsiteY73" fmla="*/ 3761091 h 6857999"/>
              <a:gd name="connsiteX74" fmla="*/ 5121212 w 7917045"/>
              <a:gd name="connsiteY74" fmla="*/ 3778621 h 6857999"/>
              <a:gd name="connsiteX75" fmla="*/ 5155639 w 7917045"/>
              <a:gd name="connsiteY75" fmla="*/ 3794203 h 6857999"/>
              <a:gd name="connsiteX76" fmla="*/ 5190064 w 7917045"/>
              <a:gd name="connsiteY76" fmla="*/ 3805889 h 6857999"/>
              <a:gd name="connsiteX77" fmla="*/ 5218416 w 7917045"/>
              <a:gd name="connsiteY77" fmla="*/ 3819523 h 6857999"/>
              <a:gd name="connsiteX78" fmla="*/ 5244741 w 7917045"/>
              <a:gd name="connsiteY78" fmla="*/ 3833157 h 6857999"/>
              <a:gd name="connsiteX79" fmla="*/ 5262967 w 7917045"/>
              <a:gd name="connsiteY79" fmla="*/ 3848740 h 6857999"/>
              <a:gd name="connsiteX80" fmla="*/ 5277142 w 7917045"/>
              <a:gd name="connsiteY80" fmla="*/ 3868216 h 6857999"/>
              <a:gd name="connsiteX81" fmla="*/ 5283217 w 7917045"/>
              <a:gd name="connsiteY81" fmla="*/ 3891590 h 6857999"/>
              <a:gd name="connsiteX82" fmla="*/ 5281193 w 7917045"/>
              <a:gd name="connsiteY82" fmla="*/ 3922753 h 6857999"/>
              <a:gd name="connsiteX83" fmla="*/ 5273093 w 7917045"/>
              <a:gd name="connsiteY83" fmla="*/ 3955865 h 6857999"/>
              <a:gd name="connsiteX84" fmla="*/ 5260942 w 7917045"/>
              <a:gd name="connsiteY84" fmla="*/ 3983134 h 6857999"/>
              <a:gd name="connsiteX85" fmla="*/ 5246766 w 7917045"/>
              <a:gd name="connsiteY85" fmla="*/ 4008454 h 6857999"/>
              <a:gd name="connsiteX86" fmla="*/ 5228541 w 7917045"/>
              <a:gd name="connsiteY86" fmla="*/ 4027932 h 6857999"/>
              <a:gd name="connsiteX87" fmla="*/ 5214365 w 7917045"/>
              <a:gd name="connsiteY87" fmla="*/ 4049357 h 6857999"/>
              <a:gd name="connsiteX88" fmla="*/ 5196140 w 7917045"/>
              <a:gd name="connsiteY88" fmla="*/ 4068834 h 6857999"/>
              <a:gd name="connsiteX89" fmla="*/ 5183989 w 7917045"/>
              <a:gd name="connsiteY89" fmla="*/ 4088312 h 6857999"/>
              <a:gd name="connsiteX90" fmla="*/ 5169814 w 7917045"/>
              <a:gd name="connsiteY90" fmla="*/ 4109737 h 6857999"/>
              <a:gd name="connsiteX91" fmla="*/ 5163739 w 7917045"/>
              <a:gd name="connsiteY91" fmla="*/ 4135057 h 6857999"/>
              <a:gd name="connsiteX92" fmla="*/ 5161714 w 7917045"/>
              <a:gd name="connsiteY92" fmla="*/ 4162326 h 6857999"/>
              <a:gd name="connsiteX93" fmla="*/ 5163739 w 7917045"/>
              <a:gd name="connsiteY93" fmla="*/ 4193489 h 6857999"/>
              <a:gd name="connsiteX94" fmla="*/ 5175889 w 7917045"/>
              <a:gd name="connsiteY94" fmla="*/ 4230497 h 6857999"/>
              <a:gd name="connsiteX95" fmla="*/ 5196140 w 7917045"/>
              <a:gd name="connsiteY95" fmla="*/ 4279191 h 6857999"/>
              <a:gd name="connsiteX96" fmla="*/ 5220440 w 7917045"/>
              <a:gd name="connsiteY96" fmla="*/ 4316197 h 6857999"/>
              <a:gd name="connsiteX97" fmla="*/ 5244741 w 7917045"/>
              <a:gd name="connsiteY97" fmla="*/ 4345414 h 6857999"/>
              <a:gd name="connsiteX98" fmla="*/ 5269042 w 7917045"/>
              <a:gd name="connsiteY98" fmla="*/ 4364891 h 6857999"/>
              <a:gd name="connsiteX99" fmla="*/ 5291319 w 7917045"/>
              <a:gd name="connsiteY99" fmla="*/ 4380473 h 6857999"/>
              <a:gd name="connsiteX100" fmla="*/ 5311569 w 7917045"/>
              <a:gd name="connsiteY100" fmla="*/ 4390212 h 6857999"/>
              <a:gd name="connsiteX101" fmla="*/ 5325744 w 7917045"/>
              <a:gd name="connsiteY101" fmla="*/ 4394107 h 6857999"/>
              <a:gd name="connsiteX102" fmla="*/ 5335870 w 7917045"/>
              <a:gd name="connsiteY102" fmla="*/ 4396055 h 6857999"/>
              <a:gd name="connsiteX103" fmla="*/ 5339919 w 7917045"/>
              <a:gd name="connsiteY103" fmla="*/ 4396055 h 6857999"/>
              <a:gd name="connsiteX104" fmla="*/ 5335870 w 7917045"/>
              <a:gd name="connsiteY104" fmla="*/ 4399951 h 6857999"/>
              <a:gd name="connsiteX105" fmla="*/ 5327769 w 7917045"/>
              <a:gd name="connsiteY105" fmla="*/ 4411637 h 6857999"/>
              <a:gd name="connsiteX106" fmla="*/ 5315618 w 7917045"/>
              <a:gd name="connsiteY106" fmla="*/ 4427219 h 6857999"/>
              <a:gd name="connsiteX107" fmla="*/ 5303468 w 7917045"/>
              <a:gd name="connsiteY107" fmla="*/ 4450592 h 6857999"/>
              <a:gd name="connsiteX108" fmla="*/ 5287268 w 7917045"/>
              <a:gd name="connsiteY108" fmla="*/ 4475912 h 6857999"/>
              <a:gd name="connsiteX109" fmla="*/ 5275118 w 7917045"/>
              <a:gd name="connsiteY109" fmla="*/ 4503181 h 6857999"/>
              <a:gd name="connsiteX110" fmla="*/ 5262967 w 7917045"/>
              <a:gd name="connsiteY110" fmla="*/ 4532397 h 6857999"/>
              <a:gd name="connsiteX111" fmla="*/ 5256892 w 7917045"/>
              <a:gd name="connsiteY111" fmla="*/ 4561613 h 6857999"/>
              <a:gd name="connsiteX112" fmla="*/ 5256892 w 7917045"/>
              <a:gd name="connsiteY112" fmla="*/ 4590829 h 6857999"/>
              <a:gd name="connsiteX113" fmla="*/ 5260942 w 7917045"/>
              <a:gd name="connsiteY113" fmla="*/ 4616150 h 6857999"/>
              <a:gd name="connsiteX114" fmla="*/ 5277142 w 7917045"/>
              <a:gd name="connsiteY114" fmla="*/ 4639523 h 6857999"/>
              <a:gd name="connsiteX115" fmla="*/ 5301443 w 7917045"/>
              <a:gd name="connsiteY115" fmla="*/ 4664844 h 6857999"/>
              <a:gd name="connsiteX116" fmla="*/ 5323719 w 7917045"/>
              <a:gd name="connsiteY116" fmla="*/ 4686269 h 6857999"/>
              <a:gd name="connsiteX117" fmla="*/ 5348020 w 7917045"/>
              <a:gd name="connsiteY117" fmla="*/ 4703798 h 6857999"/>
              <a:gd name="connsiteX118" fmla="*/ 5368271 w 7917045"/>
              <a:gd name="connsiteY118" fmla="*/ 4723276 h 6857999"/>
              <a:gd name="connsiteX119" fmla="*/ 5384470 w 7917045"/>
              <a:gd name="connsiteY119" fmla="*/ 4742753 h 6857999"/>
              <a:gd name="connsiteX120" fmla="*/ 5396621 w 7917045"/>
              <a:gd name="connsiteY120" fmla="*/ 4762231 h 6857999"/>
              <a:gd name="connsiteX121" fmla="*/ 5402696 w 7917045"/>
              <a:gd name="connsiteY121" fmla="*/ 4785604 h 6857999"/>
              <a:gd name="connsiteX122" fmla="*/ 5402696 w 7917045"/>
              <a:gd name="connsiteY122" fmla="*/ 4810924 h 6857999"/>
              <a:gd name="connsiteX123" fmla="*/ 5394596 w 7917045"/>
              <a:gd name="connsiteY123" fmla="*/ 4842088 h 6857999"/>
              <a:gd name="connsiteX124" fmla="*/ 5382446 w 7917045"/>
              <a:gd name="connsiteY124" fmla="*/ 4871304 h 6857999"/>
              <a:gd name="connsiteX125" fmla="*/ 5366245 w 7917045"/>
              <a:gd name="connsiteY125" fmla="*/ 4904416 h 6857999"/>
              <a:gd name="connsiteX126" fmla="*/ 5345994 w 7917045"/>
              <a:gd name="connsiteY126" fmla="*/ 4943371 h 6857999"/>
              <a:gd name="connsiteX127" fmla="*/ 5323719 w 7917045"/>
              <a:gd name="connsiteY127" fmla="*/ 4990117 h 6857999"/>
              <a:gd name="connsiteX128" fmla="*/ 5305494 w 7917045"/>
              <a:gd name="connsiteY128" fmla="*/ 5036862 h 6857999"/>
              <a:gd name="connsiteX129" fmla="*/ 5285242 w 7917045"/>
              <a:gd name="connsiteY129" fmla="*/ 5091399 h 6857999"/>
              <a:gd name="connsiteX130" fmla="*/ 5271067 w 7917045"/>
              <a:gd name="connsiteY130" fmla="*/ 5147884 h 6857999"/>
              <a:gd name="connsiteX131" fmla="*/ 5260942 w 7917045"/>
              <a:gd name="connsiteY131" fmla="*/ 5208264 h 6857999"/>
              <a:gd name="connsiteX132" fmla="*/ 5258916 w 7917045"/>
              <a:gd name="connsiteY132" fmla="*/ 5268644 h 6857999"/>
              <a:gd name="connsiteX133" fmla="*/ 5264992 w 7917045"/>
              <a:gd name="connsiteY133" fmla="*/ 5330972 h 6857999"/>
              <a:gd name="connsiteX134" fmla="*/ 5281193 w 7917045"/>
              <a:gd name="connsiteY134" fmla="*/ 5391351 h 6857999"/>
              <a:gd name="connsiteX135" fmla="*/ 5311569 w 7917045"/>
              <a:gd name="connsiteY135" fmla="*/ 5453679 h 6857999"/>
              <a:gd name="connsiteX136" fmla="*/ 5352070 w 7917045"/>
              <a:gd name="connsiteY136" fmla="*/ 5512112 h 6857999"/>
              <a:gd name="connsiteX137" fmla="*/ 5396621 w 7917045"/>
              <a:gd name="connsiteY137" fmla="*/ 5556910 h 6857999"/>
              <a:gd name="connsiteX138" fmla="*/ 5445223 w 7917045"/>
              <a:gd name="connsiteY138" fmla="*/ 5593916 h 6857999"/>
              <a:gd name="connsiteX139" fmla="*/ 5501925 w 7917045"/>
              <a:gd name="connsiteY139" fmla="*/ 5623133 h 6857999"/>
              <a:gd name="connsiteX140" fmla="*/ 5564702 w 7917045"/>
              <a:gd name="connsiteY140" fmla="*/ 5650401 h 6857999"/>
              <a:gd name="connsiteX141" fmla="*/ 5631529 w 7917045"/>
              <a:gd name="connsiteY141" fmla="*/ 5671826 h 6857999"/>
              <a:gd name="connsiteX142" fmla="*/ 5700381 w 7917045"/>
              <a:gd name="connsiteY142" fmla="*/ 5687409 h 6857999"/>
              <a:gd name="connsiteX143" fmla="*/ 5775309 w 7917045"/>
              <a:gd name="connsiteY143" fmla="*/ 5697148 h 6857999"/>
              <a:gd name="connsiteX144" fmla="*/ 5848212 w 7917045"/>
              <a:gd name="connsiteY144" fmla="*/ 5706885 h 6857999"/>
              <a:gd name="connsiteX145" fmla="*/ 5921114 w 7917045"/>
              <a:gd name="connsiteY145" fmla="*/ 5712729 h 6857999"/>
              <a:gd name="connsiteX146" fmla="*/ 5994016 w 7917045"/>
              <a:gd name="connsiteY146" fmla="*/ 5714677 h 6857999"/>
              <a:gd name="connsiteX147" fmla="*/ 6064894 w 7917045"/>
              <a:gd name="connsiteY147" fmla="*/ 5714677 h 6857999"/>
              <a:gd name="connsiteX148" fmla="*/ 6131720 w 7917045"/>
              <a:gd name="connsiteY148" fmla="*/ 5712729 h 6857999"/>
              <a:gd name="connsiteX149" fmla="*/ 6192472 w 7917045"/>
              <a:gd name="connsiteY149" fmla="*/ 5708834 h 6857999"/>
              <a:gd name="connsiteX150" fmla="*/ 6249174 w 7917045"/>
              <a:gd name="connsiteY150" fmla="*/ 5702990 h 6857999"/>
              <a:gd name="connsiteX151" fmla="*/ 6297776 w 7917045"/>
              <a:gd name="connsiteY151" fmla="*/ 5695199 h 6857999"/>
              <a:gd name="connsiteX152" fmla="*/ 6342327 w 7917045"/>
              <a:gd name="connsiteY152" fmla="*/ 5689356 h 6857999"/>
              <a:gd name="connsiteX153" fmla="*/ 6374728 w 7917045"/>
              <a:gd name="connsiteY153" fmla="*/ 5683513 h 6857999"/>
              <a:gd name="connsiteX154" fmla="*/ 6413205 w 7917045"/>
              <a:gd name="connsiteY154" fmla="*/ 5673774 h 6857999"/>
              <a:gd name="connsiteX155" fmla="*/ 6447631 w 7917045"/>
              <a:gd name="connsiteY155" fmla="*/ 5662087 h 6857999"/>
              <a:gd name="connsiteX156" fmla="*/ 6480032 w 7917045"/>
              <a:gd name="connsiteY156" fmla="*/ 5654297 h 6857999"/>
              <a:gd name="connsiteX157" fmla="*/ 6510408 w 7917045"/>
              <a:gd name="connsiteY157" fmla="*/ 5648453 h 6857999"/>
              <a:gd name="connsiteX158" fmla="*/ 6538759 w 7917045"/>
              <a:gd name="connsiteY158" fmla="*/ 5646506 h 6857999"/>
              <a:gd name="connsiteX159" fmla="*/ 6565085 w 7917045"/>
              <a:gd name="connsiteY159" fmla="*/ 5648453 h 6857999"/>
              <a:gd name="connsiteX160" fmla="*/ 6585335 w 7917045"/>
              <a:gd name="connsiteY160" fmla="*/ 5656245 h 6857999"/>
              <a:gd name="connsiteX161" fmla="*/ 6605587 w 7917045"/>
              <a:gd name="connsiteY161" fmla="*/ 5673774 h 6857999"/>
              <a:gd name="connsiteX162" fmla="*/ 6621787 w 7917045"/>
              <a:gd name="connsiteY162" fmla="*/ 5697148 h 6857999"/>
              <a:gd name="connsiteX163" fmla="*/ 6637988 w 7917045"/>
              <a:gd name="connsiteY163" fmla="*/ 5734155 h 6857999"/>
              <a:gd name="connsiteX164" fmla="*/ 6648112 w 7917045"/>
              <a:gd name="connsiteY164" fmla="*/ 5778953 h 6857999"/>
              <a:gd name="connsiteX165" fmla="*/ 6658238 w 7917045"/>
              <a:gd name="connsiteY165" fmla="*/ 5837385 h 6857999"/>
              <a:gd name="connsiteX166" fmla="*/ 6672413 w 7917045"/>
              <a:gd name="connsiteY166" fmla="*/ 5911398 h 6857999"/>
              <a:gd name="connsiteX167" fmla="*/ 6692665 w 7917045"/>
              <a:gd name="connsiteY167" fmla="*/ 5983466 h 6857999"/>
              <a:gd name="connsiteX168" fmla="*/ 6718990 w 7917045"/>
              <a:gd name="connsiteY168" fmla="*/ 6047741 h 6857999"/>
              <a:gd name="connsiteX169" fmla="*/ 6747341 w 7917045"/>
              <a:gd name="connsiteY169" fmla="*/ 6108121 h 6857999"/>
              <a:gd name="connsiteX170" fmla="*/ 6777717 w 7917045"/>
              <a:gd name="connsiteY170" fmla="*/ 6160710 h 6857999"/>
              <a:gd name="connsiteX171" fmla="*/ 6808093 w 7917045"/>
              <a:gd name="connsiteY171" fmla="*/ 6213299 h 6857999"/>
              <a:gd name="connsiteX172" fmla="*/ 6836444 w 7917045"/>
              <a:gd name="connsiteY172" fmla="*/ 6261992 h 6857999"/>
              <a:gd name="connsiteX173" fmla="*/ 6860745 w 7917045"/>
              <a:gd name="connsiteY173" fmla="*/ 6306790 h 6857999"/>
              <a:gd name="connsiteX174" fmla="*/ 6878971 w 7917045"/>
              <a:gd name="connsiteY174" fmla="*/ 6349641 h 6857999"/>
              <a:gd name="connsiteX175" fmla="*/ 6889096 w 7917045"/>
              <a:gd name="connsiteY175" fmla="*/ 6390544 h 6857999"/>
              <a:gd name="connsiteX176" fmla="*/ 6893146 w 7917045"/>
              <a:gd name="connsiteY176" fmla="*/ 6433394 h 6857999"/>
              <a:gd name="connsiteX177" fmla="*/ 6895171 w 7917045"/>
              <a:gd name="connsiteY177" fmla="*/ 6480140 h 6857999"/>
              <a:gd name="connsiteX178" fmla="*/ 6895171 w 7917045"/>
              <a:gd name="connsiteY178" fmla="*/ 6522990 h 6857999"/>
              <a:gd name="connsiteX179" fmla="*/ 6897197 w 7917045"/>
              <a:gd name="connsiteY179" fmla="*/ 6571684 h 6857999"/>
              <a:gd name="connsiteX180" fmla="*/ 6901246 w 7917045"/>
              <a:gd name="connsiteY180" fmla="*/ 6620377 h 6857999"/>
              <a:gd name="connsiteX181" fmla="*/ 6905297 w 7917045"/>
              <a:gd name="connsiteY181" fmla="*/ 6672966 h 6857999"/>
              <a:gd name="connsiteX182" fmla="*/ 6917447 w 7917045"/>
              <a:gd name="connsiteY182" fmla="*/ 6729451 h 6857999"/>
              <a:gd name="connsiteX183" fmla="*/ 6929597 w 7917045"/>
              <a:gd name="connsiteY183" fmla="*/ 6791778 h 6857999"/>
              <a:gd name="connsiteX184" fmla="*/ 6951873 w 7917045"/>
              <a:gd name="connsiteY184" fmla="*/ 6857999 h 6857999"/>
              <a:gd name="connsiteX185" fmla="*/ 0 w 7917045"/>
              <a:gd name="connsiteY18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7917045" h="6857999">
                <a:moveTo>
                  <a:pt x="0" y="0"/>
                </a:moveTo>
                <a:lnTo>
                  <a:pt x="7917045" y="0"/>
                </a:lnTo>
                <a:lnTo>
                  <a:pt x="7917045" y="4740"/>
                </a:lnTo>
                <a:lnTo>
                  <a:pt x="7816576" y="9739"/>
                </a:lnTo>
                <a:lnTo>
                  <a:pt x="7705198" y="23373"/>
                </a:lnTo>
                <a:lnTo>
                  <a:pt x="7595845" y="37007"/>
                </a:lnTo>
                <a:lnTo>
                  <a:pt x="7443964" y="68171"/>
                </a:lnTo>
                <a:lnTo>
                  <a:pt x="7296135" y="105178"/>
                </a:lnTo>
                <a:lnTo>
                  <a:pt x="7156405" y="149976"/>
                </a:lnTo>
                <a:lnTo>
                  <a:pt x="7028826" y="200618"/>
                </a:lnTo>
                <a:lnTo>
                  <a:pt x="6909346" y="253207"/>
                </a:lnTo>
                <a:lnTo>
                  <a:pt x="6797968" y="311639"/>
                </a:lnTo>
                <a:lnTo>
                  <a:pt x="6694689" y="373967"/>
                </a:lnTo>
                <a:lnTo>
                  <a:pt x="6597486" y="440190"/>
                </a:lnTo>
                <a:lnTo>
                  <a:pt x="6510408" y="510308"/>
                </a:lnTo>
                <a:lnTo>
                  <a:pt x="6427380" y="582376"/>
                </a:lnTo>
                <a:lnTo>
                  <a:pt x="6356504" y="656389"/>
                </a:lnTo>
                <a:lnTo>
                  <a:pt x="6289676" y="734299"/>
                </a:lnTo>
                <a:lnTo>
                  <a:pt x="6230949" y="810261"/>
                </a:lnTo>
                <a:lnTo>
                  <a:pt x="6178297" y="890119"/>
                </a:lnTo>
                <a:lnTo>
                  <a:pt x="6133746" y="969976"/>
                </a:lnTo>
                <a:lnTo>
                  <a:pt x="6095270" y="1049833"/>
                </a:lnTo>
                <a:lnTo>
                  <a:pt x="6064894" y="1129691"/>
                </a:lnTo>
                <a:lnTo>
                  <a:pt x="6042618" y="1162803"/>
                </a:lnTo>
                <a:lnTo>
                  <a:pt x="6020343" y="1205653"/>
                </a:lnTo>
                <a:lnTo>
                  <a:pt x="5996042" y="1256294"/>
                </a:lnTo>
                <a:lnTo>
                  <a:pt x="5967690" y="1316675"/>
                </a:lnTo>
                <a:lnTo>
                  <a:pt x="5939340" y="1380949"/>
                </a:lnTo>
                <a:lnTo>
                  <a:pt x="5906938" y="1451069"/>
                </a:lnTo>
                <a:lnTo>
                  <a:pt x="5876563" y="1525083"/>
                </a:lnTo>
                <a:lnTo>
                  <a:pt x="5844161" y="1604940"/>
                </a:lnTo>
                <a:lnTo>
                  <a:pt x="5813785" y="1686745"/>
                </a:lnTo>
                <a:lnTo>
                  <a:pt x="5781384" y="1766603"/>
                </a:lnTo>
                <a:lnTo>
                  <a:pt x="5751008" y="1848408"/>
                </a:lnTo>
                <a:lnTo>
                  <a:pt x="5722658" y="1928266"/>
                </a:lnTo>
                <a:lnTo>
                  <a:pt x="5696332" y="2008123"/>
                </a:lnTo>
                <a:lnTo>
                  <a:pt x="5672031" y="2082138"/>
                </a:lnTo>
                <a:lnTo>
                  <a:pt x="5651779" y="2154204"/>
                </a:lnTo>
                <a:lnTo>
                  <a:pt x="5633554" y="2220427"/>
                </a:lnTo>
                <a:lnTo>
                  <a:pt x="5621403" y="2278859"/>
                </a:lnTo>
                <a:lnTo>
                  <a:pt x="5609254" y="2329500"/>
                </a:lnTo>
                <a:lnTo>
                  <a:pt x="5605204" y="2374298"/>
                </a:lnTo>
                <a:lnTo>
                  <a:pt x="5607228" y="2407410"/>
                </a:lnTo>
                <a:lnTo>
                  <a:pt x="5611279" y="2446365"/>
                </a:lnTo>
                <a:lnTo>
                  <a:pt x="5619379" y="2489215"/>
                </a:lnTo>
                <a:lnTo>
                  <a:pt x="5623429" y="2532065"/>
                </a:lnTo>
                <a:lnTo>
                  <a:pt x="5627480" y="2572968"/>
                </a:lnTo>
                <a:lnTo>
                  <a:pt x="5625454" y="2615819"/>
                </a:lnTo>
                <a:lnTo>
                  <a:pt x="5619379" y="2656721"/>
                </a:lnTo>
                <a:lnTo>
                  <a:pt x="5607228" y="2695676"/>
                </a:lnTo>
                <a:lnTo>
                  <a:pt x="5586978" y="2736578"/>
                </a:lnTo>
                <a:lnTo>
                  <a:pt x="5556602" y="2773586"/>
                </a:lnTo>
                <a:lnTo>
                  <a:pt x="5512050" y="2808645"/>
                </a:lnTo>
                <a:lnTo>
                  <a:pt x="5435098" y="2870972"/>
                </a:lnTo>
                <a:lnTo>
                  <a:pt x="5360171" y="2941091"/>
                </a:lnTo>
                <a:lnTo>
                  <a:pt x="5291319" y="3015106"/>
                </a:lnTo>
                <a:lnTo>
                  <a:pt x="5224491" y="3089120"/>
                </a:lnTo>
                <a:lnTo>
                  <a:pt x="5159688" y="3167029"/>
                </a:lnTo>
                <a:lnTo>
                  <a:pt x="5094887" y="3239096"/>
                </a:lnTo>
                <a:lnTo>
                  <a:pt x="5060460" y="3276103"/>
                </a:lnTo>
                <a:lnTo>
                  <a:pt x="5026034" y="3315058"/>
                </a:lnTo>
                <a:lnTo>
                  <a:pt x="4993633" y="3354013"/>
                </a:lnTo>
                <a:lnTo>
                  <a:pt x="4963257" y="3392967"/>
                </a:lnTo>
                <a:lnTo>
                  <a:pt x="4936932" y="3429975"/>
                </a:lnTo>
                <a:lnTo>
                  <a:pt x="4916680" y="3468929"/>
                </a:lnTo>
                <a:lnTo>
                  <a:pt x="4906556" y="3509832"/>
                </a:lnTo>
                <a:lnTo>
                  <a:pt x="4902506" y="3548775"/>
                </a:lnTo>
                <a:lnTo>
                  <a:pt x="4902506" y="3548793"/>
                </a:lnTo>
                <a:lnTo>
                  <a:pt x="4910605" y="3589690"/>
                </a:lnTo>
                <a:lnTo>
                  <a:pt x="4930855" y="3632540"/>
                </a:lnTo>
                <a:lnTo>
                  <a:pt x="4965282" y="3675390"/>
                </a:lnTo>
                <a:lnTo>
                  <a:pt x="5003758" y="3710450"/>
                </a:lnTo>
                <a:lnTo>
                  <a:pt x="5042234" y="3739666"/>
                </a:lnTo>
                <a:lnTo>
                  <a:pt x="5082736" y="3761091"/>
                </a:lnTo>
                <a:lnTo>
                  <a:pt x="5121212" y="3778621"/>
                </a:lnTo>
                <a:lnTo>
                  <a:pt x="5155639" y="3794203"/>
                </a:lnTo>
                <a:lnTo>
                  <a:pt x="5190064" y="3805889"/>
                </a:lnTo>
                <a:lnTo>
                  <a:pt x="5218416" y="3819523"/>
                </a:lnTo>
                <a:lnTo>
                  <a:pt x="5244741" y="3833157"/>
                </a:lnTo>
                <a:lnTo>
                  <a:pt x="5262967" y="3848740"/>
                </a:lnTo>
                <a:lnTo>
                  <a:pt x="5277142" y="3868216"/>
                </a:lnTo>
                <a:lnTo>
                  <a:pt x="5283217" y="3891590"/>
                </a:lnTo>
                <a:lnTo>
                  <a:pt x="5281193" y="3922753"/>
                </a:lnTo>
                <a:lnTo>
                  <a:pt x="5273093" y="3955865"/>
                </a:lnTo>
                <a:lnTo>
                  <a:pt x="5260942" y="3983134"/>
                </a:lnTo>
                <a:lnTo>
                  <a:pt x="5246766" y="4008454"/>
                </a:lnTo>
                <a:lnTo>
                  <a:pt x="5228541" y="4027932"/>
                </a:lnTo>
                <a:lnTo>
                  <a:pt x="5214365" y="4049357"/>
                </a:lnTo>
                <a:lnTo>
                  <a:pt x="5196140" y="4068834"/>
                </a:lnTo>
                <a:lnTo>
                  <a:pt x="5183989" y="4088312"/>
                </a:lnTo>
                <a:lnTo>
                  <a:pt x="5169814" y="4109737"/>
                </a:lnTo>
                <a:lnTo>
                  <a:pt x="5163739" y="4135057"/>
                </a:lnTo>
                <a:lnTo>
                  <a:pt x="5161714" y="4162326"/>
                </a:lnTo>
                <a:lnTo>
                  <a:pt x="5163739" y="4193489"/>
                </a:lnTo>
                <a:lnTo>
                  <a:pt x="5175889" y="4230497"/>
                </a:lnTo>
                <a:lnTo>
                  <a:pt x="5196140" y="4279191"/>
                </a:lnTo>
                <a:lnTo>
                  <a:pt x="5220440" y="4316197"/>
                </a:lnTo>
                <a:lnTo>
                  <a:pt x="5244741" y="4345414"/>
                </a:lnTo>
                <a:lnTo>
                  <a:pt x="5269042" y="4364891"/>
                </a:lnTo>
                <a:lnTo>
                  <a:pt x="5291319" y="4380473"/>
                </a:lnTo>
                <a:lnTo>
                  <a:pt x="5311569" y="4390212"/>
                </a:lnTo>
                <a:lnTo>
                  <a:pt x="5325744" y="4394107"/>
                </a:lnTo>
                <a:lnTo>
                  <a:pt x="5335870" y="4396055"/>
                </a:lnTo>
                <a:lnTo>
                  <a:pt x="5339919" y="4396055"/>
                </a:lnTo>
                <a:lnTo>
                  <a:pt x="5335870" y="4399951"/>
                </a:lnTo>
                <a:lnTo>
                  <a:pt x="5327769" y="4411637"/>
                </a:lnTo>
                <a:lnTo>
                  <a:pt x="5315618" y="4427219"/>
                </a:lnTo>
                <a:lnTo>
                  <a:pt x="5303468" y="4450592"/>
                </a:lnTo>
                <a:lnTo>
                  <a:pt x="5287268" y="4475912"/>
                </a:lnTo>
                <a:lnTo>
                  <a:pt x="5275118" y="4503181"/>
                </a:lnTo>
                <a:lnTo>
                  <a:pt x="5262967" y="4532397"/>
                </a:lnTo>
                <a:lnTo>
                  <a:pt x="5256892" y="4561613"/>
                </a:lnTo>
                <a:lnTo>
                  <a:pt x="5256892" y="4590829"/>
                </a:lnTo>
                <a:lnTo>
                  <a:pt x="5260942" y="4616150"/>
                </a:lnTo>
                <a:lnTo>
                  <a:pt x="5277142" y="4639523"/>
                </a:lnTo>
                <a:lnTo>
                  <a:pt x="5301443" y="4664844"/>
                </a:lnTo>
                <a:lnTo>
                  <a:pt x="5323719" y="4686269"/>
                </a:lnTo>
                <a:lnTo>
                  <a:pt x="5348020" y="4703798"/>
                </a:lnTo>
                <a:lnTo>
                  <a:pt x="5368271" y="4723276"/>
                </a:lnTo>
                <a:lnTo>
                  <a:pt x="5384470" y="4742753"/>
                </a:lnTo>
                <a:lnTo>
                  <a:pt x="5396621" y="4762231"/>
                </a:lnTo>
                <a:lnTo>
                  <a:pt x="5402696" y="4785604"/>
                </a:lnTo>
                <a:lnTo>
                  <a:pt x="5402696" y="4810924"/>
                </a:lnTo>
                <a:lnTo>
                  <a:pt x="5394596" y="4842088"/>
                </a:lnTo>
                <a:lnTo>
                  <a:pt x="5382446" y="4871304"/>
                </a:lnTo>
                <a:lnTo>
                  <a:pt x="5366245" y="4904416"/>
                </a:lnTo>
                <a:lnTo>
                  <a:pt x="5345994" y="4943371"/>
                </a:lnTo>
                <a:lnTo>
                  <a:pt x="5323719" y="4990117"/>
                </a:lnTo>
                <a:lnTo>
                  <a:pt x="5305494" y="5036862"/>
                </a:lnTo>
                <a:lnTo>
                  <a:pt x="5285242" y="5091399"/>
                </a:lnTo>
                <a:lnTo>
                  <a:pt x="5271067" y="5147884"/>
                </a:lnTo>
                <a:lnTo>
                  <a:pt x="5260942" y="5208264"/>
                </a:lnTo>
                <a:lnTo>
                  <a:pt x="5258916" y="5268644"/>
                </a:lnTo>
                <a:lnTo>
                  <a:pt x="5264992" y="5330972"/>
                </a:lnTo>
                <a:lnTo>
                  <a:pt x="5281193" y="5391351"/>
                </a:lnTo>
                <a:lnTo>
                  <a:pt x="5311569" y="5453679"/>
                </a:lnTo>
                <a:lnTo>
                  <a:pt x="5352070" y="5512112"/>
                </a:lnTo>
                <a:lnTo>
                  <a:pt x="5396621" y="5556910"/>
                </a:lnTo>
                <a:lnTo>
                  <a:pt x="5445223" y="5593916"/>
                </a:lnTo>
                <a:lnTo>
                  <a:pt x="5501925" y="5623133"/>
                </a:lnTo>
                <a:lnTo>
                  <a:pt x="5564702" y="5650401"/>
                </a:lnTo>
                <a:lnTo>
                  <a:pt x="5631529" y="5671826"/>
                </a:lnTo>
                <a:lnTo>
                  <a:pt x="5700381" y="5687409"/>
                </a:lnTo>
                <a:lnTo>
                  <a:pt x="5775309" y="5697148"/>
                </a:lnTo>
                <a:lnTo>
                  <a:pt x="5848212" y="5706885"/>
                </a:lnTo>
                <a:lnTo>
                  <a:pt x="5921114" y="5712729"/>
                </a:lnTo>
                <a:lnTo>
                  <a:pt x="5994016" y="5714677"/>
                </a:lnTo>
                <a:lnTo>
                  <a:pt x="6064894" y="5714677"/>
                </a:lnTo>
                <a:lnTo>
                  <a:pt x="6131720" y="5712729"/>
                </a:lnTo>
                <a:lnTo>
                  <a:pt x="6192472" y="5708834"/>
                </a:lnTo>
                <a:lnTo>
                  <a:pt x="6249174" y="5702990"/>
                </a:lnTo>
                <a:lnTo>
                  <a:pt x="6297776" y="5695199"/>
                </a:lnTo>
                <a:lnTo>
                  <a:pt x="6342327" y="5689356"/>
                </a:lnTo>
                <a:lnTo>
                  <a:pt x="6374728" y="5683513"/>
                </a:lnTo>
                <a:lnTo>
                  <a:pt x="6413205" y="5673774"/>
                </a:lnTo>
                <a:lnTo>
                  <a:pt x="6447631" y="5662087"/>
                </a:lnTo>
                <a:lnTo>
                  <a:pt x="6480032" y="5654297"/>
                </a:lnTo>
                <a:lnTo>
                  <a:pt x="6510408" y="5648453"/>
                </a:lnTo>
                <a:lnTo>
                  <a:pt x="6538759" y="5646506"/>
                </a:lnTo>
                <a:lnTo>
                  <a:pt x="6565085" y="5648453"/>
                </a:lnTo>
                <a:lnTo>
                  <a:pt x="6585335" y="5656245"/>
                </a:lnTo>
                <a:lnTo>
                  <a:pt x="6605587" y="5673774"/>
                </a:lnTo>
                <a:lnTo>
                  <a:pt x="6621787" y="5697148"/>
                </a:lnTo>
                <a:lnTo>
                  <a:pt x="6637988" y="5734155"/>
                </a:lnTo>
                <a:lnTo>
                  <a:pt x="6648112" y="5778953"/>
                </a:lnTo>
                <a:lnTo>
                  <a:pt x="6658238" y="5837385"/>
                </a:lnTo>
                <a:lnTo>
                  <a:pt x="6672413" y="5911398"/>
                </a:lnTo>
                <a:lnTo>
                  <a:pt x="6692665" y="5983466"/>
                </a:lnTo>
                <a:lnTo>
                  <a:pt x="6718990" y="6047741"/>
                </a:lnTo>
                <a:lnTo>
                  <a:pt x="6747341" y="6108121"/>
                </a:lnTo>
                <a:lnTo>
                  <a:pt x="6777717" y="6160710"/>
                </a:lnTo>
                <a:lnTo>
                  <a:pt x="6808093" y="6213299"/>
                </a:lnTo>
                <a:lnTo>
                  <a:pt x="6836444" y="6261992"/>
                </a:lnTo>
                <a:lnTo>
                  <a:pt x="6860745" y="6306790"/>
                </a:lnTo>
                <a:lnTo>
                  <a:pt x="6878971" y="6349641"/>
                </a:lnTo>
                <a:lnTo>
                  <a:pt x="6889096" y="6390544"/>
                </a:lnTo>
                <a:lnTo>
                  <a:pt x="6893146" y="6433394"/>
                </a:lnTo>
                <a:lnTo>
                  <a:pt x="6895171" y="6480140"/>
                </a:lnTo>
                <a:lnTo>
                  <a:pt x="6895171" y="6522990"/>
                </a:lnTo>
                <a:lnTo>
                  <a:pt x="6897197" y="6571684"/>
                </a:lnTo>
                <a:lnTo>
                  <a:pt x="6901246" y="6620377"/>
                </a:lnTo>
                <a:lnTo>
                  <a:pt x="6905297" y="6672966"/>
                </a:lnTo>
                <a:lnTo>
                  <a:pt x="6917447" y="6729451"/>
                </a:lnTo>
                <a:lnTo>
                  <a:pt x="6929597" y="6791778"/>
                </a:lnTo>
                <a:lnTo>
                  <a:pt x="6951873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innerShdw blurRad="215900" dist="50800">
              <a:prstClr val="black">
                <a:alpha val="3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175037" y="799614"/>
            <a:ext cx="1097280" cy="1097280"/>
            <a:chOff x="4627083" y="903382"/>
            <a:chExt cx="1280160" cy="1280160"/>
          </a:xfrm>
        </p:grpSpPr>
        <p:sp>
          <p:nvSpPr>
            <p:cNvPr id="6" name="Oval 5"/>
            <p:cNvSpPr/>
            <p:nvPr/>
          </p:nvSpPr>
          <p:spPr>
            <a:xfrm>
              <a:off x="4627083" y="903382"/>
              <a:ext cx="1280160" cy="128016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4809963" y="1086262"/>
              <a:ext cx="914400" cy="914400"/>
            </a:xfrm>
            <a:prstGeom prst="ellipse">
              <a:avLst/>
            </a:prstGeom>
            <a:ln>
              <a:noFill/>
            </a:ln>
            <a:effectLst>
              <a:outerShdw blurRad="1905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01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783152" y="2729988"/>
            <a:ext cx="1097280" cy="1097280"/>
            <a:chOff x="4627083" y="903382"/>
            <a:chExt cx="1280160" cy="1280160"/>
          </a:xfrm>
        </p:grpSpPr>
        <p:sp>
          <p:nvSpPr>
            <p:cNvPr id="12" name="Oval 11"/>
            <p:cNvSpPr/>
            <p:nvPr/>
          </p:nvSpPr>
          <p:spPr>
            <a:xfrm>
              <a:off x="4627083" y="903382"/>
              <a:ext cx="1280160" cy="128016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4809963" y="1086262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905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02</a:t>
              </a:r>
              <a:endParaRPr lang="en-US" sz="2400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56967" y="4712755"/>
            <a:ext cx="1097280" cy="1097280"/>
            <a:chOff x="4627083" y="903382"/>
            <a:chExt cx="1280160" cy="1280160"/>
          </a:xfrm>
        </p:grpSpPr>
        <p:sp>
          <p:nvSpPr>
            <p:cNvPr id="15" name="Oval 14"/>
            <p:cNvSpPr/>
            <p:nvPr/>
          </p:nvSpPr>
          <p:spPr>
            <a:xfrm>
              <a:off x="4627083" y="903382"/>
              <a:ext cx="1280160" cy="12801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4809963" y="1086262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905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03</a:t>
              </a:r>
              <a:endParaRPr lang="en-US" sz="2400" b="1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7581257" y="963534"/>
            <a:ext cx="3764826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h-TH" sz="4400" b="1" spc="-110" dirty="0" smtClean="0">
                <a:ln w="3175">
                  <a:noFill/>
                </a:ln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การวางแผนงาน</a:t>
            </a:r>
            <a:endParaRPr lang="en-US" sz="4400" b="1" spc="-110" dirty="0">
              <a:ln w="3175">
                <a:noFill/>
              </a:ln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616945" y="2327314"/>
            <a:ext cx="3966072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05928" y="4530687"/>
            <a:ext cx="3966072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iagonal Stripe 18">
            <a:extLst>
              <a:ext uri="{FF2B5EF4-FFF2-40B4-BE49-F238E27FC236}">
                <a16:creationId xmlns:a16="http://schemas.microsoft.com/office/drawing/2014/main" xmlns="" id="{A22D5174-4633-41C9-B465-AA6EFF3D1F50}"/>
              </a:ext>
            </a:extLst>
          </p:cNvPr>
          <p:cNvSpPr>
            <a:spLocks noChangeAspect="1"/>
          </p:cNvSpPr>
          <p:nvPr/>
        </p:nvSpPr>
        <p:spPr>
          <a:xfrm rot="2848566">
            <a:off x="1924057" y="5008065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3981"/>
          <a:stretch/>
        </p:blipFill>
        <p:spPr>
          <a:xfrm>
            <a:off x="1039328" y="753424"/>
            <a:ext cx="2602442" cy="127903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1398474" y="2944321"/>
            <a:ext cx="1902878" cy="1012443"/>
            <a:chOff x="1078512" y="4406745"/>
            <a:chExt cx="2324560" cy="1046045"/>
          </a:xfrm>
        </p:grpSpPr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1078512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1132752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1381281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8"/>
            <p:cNvSpPr>
              <a:spLocks/>
            </p:cNvSpPr>
            <p:nvPr/>
          </p:nvSpPr>
          <p:spPr bwMode="auto">
            <a:xfrm>
              <a:off x="1435521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1684050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1738290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>
              <a:off x="1986819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2041059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2289589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2343829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6"/>
            <p:cNvSpPr>
              <a:spLocks/>
            </p:cNvSpPr>
            <p:nvPr/>
          </p:nvSpPr>
          <p:spPr bwMode="auto">
            <a:xfrm>
              <a:off x="2592358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2646598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6"/>
            <p:cNvSpPr>
              <a:spLocks/>
            </p:cNvSpPr>
            <p:nvPr/>
          </p:nvSpPr>
          <p:spPr bwMode="auto">
            <a:xfrm>
              <a:off x="2895127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2949367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>
              <a:off x="3197897" y="4525446"/>
              <a:ext cx="205175" cy="453404"/>
            </a:xfrm>
            <a:custGeom>
              <a:avLst/>
              <a:gdLst>
                <a:gd name="T0" fmla="*/ 1714 w 2368"/>
                <a:gd name="T1" fmla="*/ 0 h 5044"/>
                <a:gd name="T2" fmla="*/ 1906 w 2368"/>
                <a:gd name="T3" fmla="*/ 16 h 5044"/>
                <a:gd name="T4" fmla="*/ 2064 w 2368"/>
                <a:gd name="T5" fmla="*/ 62 h 5044"/>
                <a:gd name="T6" fmla="*/ 2196 w 2368"/>
                <a:gd name="T7" fmla="*/ 141 h 5044"/>
                <a:gd name="T8" fmla="*/ 2279 w 2368"/>
                <a:gd name="T9" fmla="*/ 230 h 5044"/>
                <a:gd name="T10" fmla="*/ 2335 w 2368"/>
                <a:gd name="T11" fmla="*/ 339 h 5044"/>
                <a:gd name="T12" fmla="*/ 2364 w 2368"/>
                <a:gd name="T13" fmla="*/ 466 h 5044"/>
                <a:gd name="T14" fmla="*/ 2368 w 2368"/>
                <a:gd name="T15" fmla="*/ 2138 h 5044"/>
                <a:gd name="T16" fmla="*/ 2351 w 2368"/>
                <a:gd name="T17" fmla="*/ 2238 h 5044"/>
                <a:gd name="T18" fmla="*/ 2302 w 2368"/>
                <a:gd name="T19" fmla="*/ 2314 h 5044"/>
                <a:gd name="T20" fmla="*/ 2225 w 2368"/>
                <a:gd name="T21" fmla="*/ 2362 h 5044"/>
                <a:gd name="T22" fmla="*/ 2146 w 2368"/>
                <a:gd name="T23" fmla="*/ 2374 h 5044"/>
                <a:gd name="T24" fmla="*/ 2066 w 2368"/>
                <a:gd name="T25" fmla="*/ 2343 h 5044"/>
                <a:gd name="T26" fmla="*/ 2006 w 2368"/>
                <a:gd name="T27" fmla="*/ 2279 h 5044"/>
                <a:gd name="T28" fmla="*/ 1975 w 2368"/>
                <a:gd name="T29" fmla="*/ 2190 h 5044"/>
                <a:gd name="T30" fmla="*/ 1972 w 2368"/>
                <a:gd name="T31" fmla="*/ 652 h 5044"/>
                <a:gd name="T32" fmla="*/ 1844 w 2368"/>
                <a:gd name="T33" fmla="*/ 4775 h 5044"/>
                <a:gd name="T34" fmla="*/ 1830 w 2368"/>
                <a:gd name="T35" fmla="*/ 4881 h 5044"/>
                <a:gd name="T36" fmla="*/ 1792 w 2368"/>
                <a:gd name="T37" fmla="*/ 4960 h 5044"/>
                <a:gd name="T38" fmla="*/ 1726 w 2368"/>
                <a:gd name="T39" fmla="*/ 5013 h 5044"/>
                <a:gd name="T40" fmla="*/ 1635 w 2368"/>
                <a:gd name="T41" fmla="*/ 5040 h 5044"/>
                <a:gd name="T42" fmla="*/ 1527 w 2368"/>
                <a:gd name="T43" fmla="*/ 5040 h 5044"/>
                <a:gd name="T44" fmla="*/ 1436 w 2368"/>
                <a:gd name="T45" fmla="*/ 5013 h 5044"/>
                <a:gd name="T46" fmla="*/ 1370 w 2368"/>
                <a:gd name="T47" fmla="*/ 4960 h 5044"/>
                <a:gd name="T48" fmla="*/ 1331 w 2368"/>
                <a:gd name="T49" fmla="*/ 4881 h 5044"/>
                <a:gd name="T50" fmla="*/ 1318 w 2368"/>
                <a:gd name="T51" fmla="*/ 4775 h 5044"/>
                <a:gd name="T52" fmla="*/ 1049 w 2368"/>
                <a:gd name="T53" fmla="*/ 2355 h 5044"/>
                <a:gd name="T54" fmla="*/ 1047 w 2368"/>
                <a:gd name="T55" fmla="*/ 4831 h 5044"/>
                <a:gd name="T56" fmla="*/ 1020 w 2368"/>
                <a:gd name="T57" fmla="*/ 4924 h 5044"/>
                <a:gd name="T58" fmla="*/ 969 w 2368"/>
                <a:gd name="T59" fmla="*/ 4989 h 5044"/>
                <a:gd name="T60" fmla="*/ 890 w 2368"/>
                <a:gd name="T61" fmla="*/ 5030 h 5044"/>
                <a:gd name="T62" fmla="*/ 787 w 2368"/>
                <a:gd name="T63" fmla="*/ 5044 h 5044"/>
                <a:gd name="T64" fmla="*/ 683 w 2368"/>
                <a:gd name="T65" fmla="*/ 5030 h 5044"/>
                <a:gd name="T66" fmla="*/ 606 w 2368"/>
                <a:gd name="T67" fmla="*/ 4989 h 5044"/>
                <a:gd name="T68" fmla="*/ 553 w 2368"/>
                <a:gd name="T69" fmla="*/ 4924 h 5044"/>
                <a:gd name="T70" fmla="*/ 528 w 2368"/>
                <a:gd name="T71" fmla="*/ 4831 h 5044"/>
                <a:gd name="T72" fmla="*/ 524 w 2368"/>
                <a:gd name="T73" fmla="*/ 652 h 5044"/>
                <a:gd name="T74" fmla="*/ 397 w 2368"/>
                <a:gd name="T75" fmla="*/ 2227 h 5044"/>
                <a:gd name="T76" fmla="*/ 381 w 2368"/>
                <a:gd name="T77" fmla="*/ 2308 h 5044"/>
                <a:gd name="T78" fmla="*/ 335 w 2368"/>
                <a:gd name="T79" fmla="*/ 2370 h 5044"/>
                <a:gd name="T80" fmla="*/ 252 w 2368"/>
                <a:gd name="T81" fmla="*/ 2413 h 5044"/>
                <a:gd name="T82" fmla="*/ 153 w 2368"/>
                <a:gd name="T83" fmla="*/ 2413 h 5044"/>
                <a:gd name="T84" fmla="*/ 66 w 2368"/>
                <a:gd name="T85" fmla="*/ 2370 h 5044"/>
                <a:gd name="T86" fmla="*/ 15 w 2368"/>
                <a:gd name="T87" fmla="*/ 2308 h 5044"/>
                <a:gd name="T88" fmla="*/ 0 w 2368"/>
                <a:gd name="T89" fmla="*/ 2227 h 5044"/>
                <a:gd name="T90" fmla="*/ 4 w 2368"/>
                <a:gd name="T91" fmla="*/ 451 h 5044"/>
                <a:gd name="T92" fmla="*/ 33 w 2368"/>
                <a:gd name="T93" fmla="*/ 319 h 5044"/>
                <a:gd name="T94" fmla="*/ 95 w 2368"/>
                <a:gd name="T95" fmla="*/ 213 h 5044"/>
                <a:gd name="T96" fmla="*/ 186 w 2368"/>
                <a:gd name="T97" fmla="*/ 128 h 5044"/>
                <a:gd name="T98" fmla="*/ 321 w 2368"/>
                <a:gd name="T99" fmla="*/ 56 h 5044"/>
                <a:gd name="T100" fmla="*/ 482 w 2368"/>
                <a:gd name="T101" fmla="*/ 14 h 5044"/>
                <a:gd name="T102" fmla="*/ 666 w 2368"/>
                <a:gd name="T103" fmla="*/ 0 h 5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68" h="5044">
                  <a:moveTo>
                    <a:pt x="666" y="0"/>
                  </a:moveTo>
                  <a:lnTo>
                    <a:pt x="1714" y="0"/>
                  </a:lnTo>
                  <a:lnTo>
                    <a:pt x="1813" y="4"/>
                  </a:lnTo>
                  <a:lnTo>
                    <a:pt x="1906" y="16"/>
                  </a:lnTo>
                  <a:lnTo>
                    <a:pt x="1989" y="35"/>
                  </a:lnTo>
                  <a:lnTo>
                    <a:pt x="2064" y="62"/>
                  </a:lnTo>
                  <a:lnTo>
                    <a:pt x="2134" y="97"/>
                  </a:lnTo>
                  <a:lnTo>
                    <a:pt x="2196" y="141"/>
                  </a:lnTo>
                  <a:lnTo>
                    <a:pt x="2240" y="184"/>
                  </a:lnTo>
                  <a:lnTo>
                    <a:pt x="2279" y="230"/>
                  </a:lnTo>
                  <a:lnTo>
                    <a:pt x="2312" y="283"/>
                  </a:lnTo>
                  <a:lnTo>
                    <a:pt x="2335" y="339"/>
                  </a:lnTo>
                  <a:lnTo>
                    <a:pt x="2355" y="401"/>
                  </a:lnTo>
                  <a:lnTo>
                    <a:pt x="2364" y="466"/>
                  </a:lnTo>
                  <a:lnTo>
                    <a:pt x="2368" y="538"/>
                  </a:lnTo>
                  <a:lnTo>
                    <a:pt x="2368" y="2138"/>
                  </a:lnTo>
                  <a:lnTo>
                    <a:pt x="2364" y="2190"/>
                  </a:lnTo>
                  <a:lnTo>
                    <a:pt x="2351" y="2238"/>
                  </a:lnTo>
                  <a:lnTo>
                    <a:pt x="2331" y="2279"/>
                  </a:lnTo>
                  <a:lnTo>
                    <a:pt x="2302" y="2314"/>
                  </a:lnTo>
                  <a:lnTo>
                    <a:pt x="2266" y="2343"/>
                  </a:lnTo>
                  <a:lnTo>
                    <a:pt x="2225" y="2362"/>
                  </a:lnTo>
                  <a:lnTo>
                    <a:pt x="2184" y="2374"/>
                  </a:lnTo>
                  <a:lnTo>
                    <a:pt x="2146" y="2374"/>
                  </a:lnTo>
                  <a:lnTo>
                    <a:pt x="2105" y="2362"/>
                  </a:lnTo>
                  <a:lnTo>
                    <a:pt x="2066" y="2343"/>
                  </a:lnTo>
                  <a:lnTo>
                    <a:pt x="2033" y="2314"/>
                  </a:lnTo>
                  <a:lnTo>
                    <a:pt x="2006" y="2279"/>
                  </a:lnTo>
                  <a:lnTo>
                    <a:pt x="1987" y="2238"/>
                  </a:lnTo>
                  <a:lnTo>
                    <a:pt x="1975" y="2190"/>
                  </a:lnTo>
                  <a:lnTo>
                    <a:pt x="1972" y="2138"/>
                  </a:lnTo>
                  <a:lnTo>
                    <a:pt x="1972" y="652"/>
                  </a:lnTo>
                  <a:lnTo>
                    <a:pt x="1844" y="652"/>
                  </a:lnTo>
                  <a:lnTo>
                    <a:pt x="1844" y="4775"/>
                  </a:lnTo>
                  <a:lnTo>
                    <a:pt x="1840" y="4831"/>
                  </a:lnTo>
                  <a:lnTo>
                    <a:pt x="1830" y="4881"/>
                  </a:lnTo>
                  <a:lnTo>
                    <a:pt x="1815" y="4924"/>
                  </a:lnTo>
                  <a:lnTo>
                    <a:pt x="1792" y="4960"/>
                  </a:lnTo>
                  <a:lnTo>
                    <a:pt x="1763" y="4989"/>
                  </a:lnTo>
                  <a:lnTo>
                    <a:pt x="1726" y="5013"/>
                  </a:lnTo>
                  <a:lnTo>
                    <a:pt x="1685" y="5030"/>
                  </a:lnTo>
                  <a:lnTo>
                    <a:pt x="1635" y="5040"/>
                  </a:lnTo>
                  <a:lnTo>
                    <a:pt x="1581" y="5044"/>
                  </a:lnTo>
                  <a:lnTo>
                    <a:pt x="1527" y="5040"/>
                  </a:lnTo>
                  <a:lnTo>
                    <a:pt x="1476" y="5030"/>
                  </a:lnTo>
                  <a:lnTo>
                    <a:pt x="1436" y="5013"/>
                  </a:lnTo>
                  <a:lnTo>
                    <a:pt x="1399" y="4989"/>
                  </a:lnTo>
                  <a:lnTo>
                    <a:pt x="1370" y="4960"/>
                  </a:lnTo>
                  <a:lnTo>
                    <a:pt x="1347" y="4924"/>
                  </a:lnTo>
                  <a:lnTo>
                    <a:pt x="1331" y="4881"/>
                  </a:lnTo>
                  <a:lnTo>
                    <a:pt x="1321" y="4831"/>
                  </a:lnTo>
                  <a:lnTo>
                    <a:pt x="1318" y="4775"/>
                  </a:lnTo>
                  <a:lnTo>
                    <a:pt x="1318" y="2355"/>
                  </a:lnTo>
                  <a:lnTo>
                    <a:pt x="1049" y="2355"/>
                  </a:lnTo>
                  <a:lnTo>
                    <a:pt x="1049" y="4775"/>
                  </a:lnTo>
                  <a:lnTo>
                    <a:pt x="1047" y="4831"/>
                  </a:lnTo>
                  <a:lnTo>
                    <a:pt x="1037" y="4881"/>
                  </a:lnTo>
                  <a:lnTo>
                    <a:pt x="1020" y="4924"/>
                  </a:lnTo>
                  <a:lnTo>
                    <a:pt x="998" y="4960"/>
                  </a:lnTo>
                  <a:lnTo>
                    <a:pt x="969" y="4989"/>
                  </a:lnTo>
                  <a:lnTo>
                    <a:pt x="933" y="5013"/>
                  </a:lnTo>
                  <a:lnTo>
                    <a:pt x="890" y="5030"/>
                  </a:lnTo>
                  <a:lnTo>
                    <a:pt x="842" y="5040"/>
                  </a:lnTo>
                  <a:lnTo>
                    <a:pt x="787" y="5044"/>
                  </a:lnTo>
                  <a:lnTo>
                    <a:pt x="731" y="5040"/>
                  </a:lnTo>
                  <a:lnTo>
                    <a:pt x="683" y="5030"/>
                  </a:lnTo>
                  <a:lnTo>
                    <a:pt x="640" y="5013"/>
                  </a:lnTo>
                  <a:lnTo>
                    <a:pt x="606" y="4989"/>
                  </a:lnTo>
                  <a:lnTo>
                    <a:pt x="577" y="4960"/>
                  </a:lnTo>
                  <a:lnTo>
                    <a:pt x="553" y="4924"/>
                  </a:lnTo>
                  <a:lnTo>
                    <a:pt x="538" y="4881"/>
                  </a:lnTo>
                  <a:lnTo>
                    <a:pt x="528" y="4831"/>
                  </a:lnTo>
                  <a:lnTo>
                    <a:pt x="524" y="4775"/>
                  </a:lnTo>
                  <a:lnTo>
                    <a:pt x="524" y="652"/>
                  </a:lnTo>
                  <a:lnTo>
                    <a:pt x="397" y="652"/>
                  </a:lnTo>
                  <a:lnTo>
                    <a:pt x="397" y="2227"/>
                  </a:lnTo>
                  <a:lnTo>
                    <a:pt x="393" y="2271"/>
                  </a:lnTo>
                  <a:lnTo>
                    <a:pt x="381" y="2308"/>
                  </a:lnTo>
                  <a:lnTo>
                    <a:pt x="362" y="2343"/>
                  </a:lnTo>
                  <a:lnTo>
                    <a:pt x="335" y="2370"/>
                  </a:lnTo>
                  <a:lnTo>
                    <a:pt x="300" y="2393"/>
                  </a:lnTo>
                  <a:lnTo>
                    <a:pt x="252" y="2413"/>
                  </a:lnTo>
                  <a:lnTo>
                    <a:pt x="203" y="2418"/>
                  </a:lnTo>
                  <a:lnTo>
                    <a:pt x="153" y="2413"/>
                  </a:lnTo>
                  <a:lnTo>
                    <a:pt x="103" y="2393"/>
                  </a:lnTo>
                  <a:lnTo>
                    <a:pt x="66" y="2370"/>
                  </a:lnTo>
                  <a:lnTo>
                    <a:pt x="37" y="2343"/>
                  </a:lnTo>
                  <a:lnTo>
                    <a:pt x="15" y="2308"/>
                  </a:lnTo>
                  <a:lnTo>
                    <a:pt x="4" y="2271"/>
                  </a:lnTo>
                  <a:lnTo>
                    <a:pt x="0" y="2227"/>
                  </a:lnTo>
                  <a:lnTo>
                    <a:pt x="0" y="524"/>
                  </a:lnTo>
                  <a:lnTo>
                    <a:pt x="4" y="451"/>
                  </a:lnTo>
                  <a:lnTo>
                    <a:pt x="15" y="383"/>
                  </a:lnTo>
                  <a:lnTo>
                    <a:pt x="33" y="319"/>
                  </a:lnTo>
                  <a:lnTo>
                    <a:pt x="60" y="263"/>
                  </a:lnTo>
                  <a:lnTo>
                    <a:pt x="95" y="213"/>
                  </a:lnTo>
                  <a:lnTo>
                    <a:pt x="135" y="167"/>
                  </a:lnTo>
                  <a:lnTo>
                    <a:pt x="186" y="128"/>
                  </a:lnTo>
                  <a:lnTo>
                    <a:pt x="250" y="89"/>
                  </a:lnTo>
                  <a:lnTo>
                    <a:pt x="321" y="56"/>
                  </a:lnTo>
                  <a:lnTo>
                    <a:pt x="399" y="31"/>
                  </a:lnTo>
                  <a:lnTo>
                    <a:pt x="482" y="14"/>
                  </a:lnTo>
                  <a:lnTo>
                    <a:pt x="571" y="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3252137" y="4406745"/>
              <a:ext cx="94270" cy="97838"/>
            </a:xfrm>
            <a:custGeom>
              <a:avLst/>
              <a:gdLst>
                <a:gd name="T0" fmla="*/ 544 w 1087"/>
                <a:gd name="T1" fmla="*/ 0 h 1089"/>
                <a:gd name="T2" fmla="*/ 617 w 1087"/>
                <a:gd name="T3" fmla="*/ 6 h 1089"/>
                <a:gd name="T4" fmla="*/ 687 w 1087"/>
                <a:gd name="T5" fmla="*/ 17 h 1089"/>
                <a:gd name="T6" fmla="*/ 752 w 1087"/>
                <a:gd name="T7" fmla="*/ 40 h 1089"/>
                <a:gd name="T8" fmla="*/ 814 w 1087"/>
                <a:gd name="T9" fmla="*/ 71 h 1089"/>
                <a:gd name="T10" fmla="*/ 872 w 1087"/>
                <a:gd name="T11" fmla="*/ 112 h 1089"/>
                <a:gd name="T12" fmla="*/ 929 w 1087"/>
                <a:gd name="T13" fmla="*/ 160 h 1089"/>
                <a:gd name="T14" fmla="*/ 977 w 1087"/>
                <a:gd name="T15" fmla="*/ 215 h 1089"/>
                <a:gd name="T16" fmla="*/ 1018 w 1087"/>
                <a:gd name="T17" fmla="*/ 273 h 1089"/>
                <a:gd name="T18" fmla="*/ 1048 w 1087"/>
                <a:gd name="T19" fmla="*/ 334 h 1089"/>
                <a:gd name="T20" fmla="*/ 1070 w 1087"/>
                <a:gd name="T21" fmla="*/ 400 h 1089"/>
                <a:gd name="T22" fmla="*/ 1083 w 1087"/>
                <a:gd name="T23" fmla="*/ 468 h 1089"/>
                <a:gd name="T24" fmla="*/ 1087 w 1087"/>
                <a:gd name="T25" fmla="*/ 538 h 1089"/>
                <a:gd name="T26" fmla="*/ 1083 w 1087"/>
                <a:gd name="T27" fmla="*/ 613 h 1089"/>
                <a:gd name="T28" fmla="*/ 1070 w 1087"/>
                <a:gd name="T29" fmla="*/ 685 h 1089"/>
                <a:gd name="T30" fmla="*/ 1048 w 1087"/>
                <a:gd name="T31" fmla="*/ 750 h 1089"/>
                <a:gd name="T32" fmla="*/ 1018 w 1087"/>
                <a:gd name="T33" fmla="*/ 814 h 1089"/>
                <a:gd name="T34" fmla="*/ 977 w 1087"/>
                <a:gd name="T35" fmla="*/ 872 h 1089"/>
                <a:gd name="T36" fmla="*/ 929 w 1087"/>
                <a:gd name="T37" fmla="*/ 928 h 1089"/>
                <a:gd name="T38" fmla="*/ 872 w 1087"/>
                <a:gd name="T39" fmla="*/ 977 h 1089"/>
                <a:gd name="T40" fmla="*/ 814 w 1087"/>
                <a:gd name="T41" fmla="*/ 1017 h 1089"/>
                <a:gd name="T42" fmla="*/ 752 w 1087"/>
                <a:gd name="T43" fmla="*/ 1048 h 1089"/>
                <a:gd name="T44" fmla="*/ 687 w 1087"/>
                <a:gd name="T45" fmla="*/ 1072 h 1089"/>
                <a:gd name="T46" fmla="*/ 617 w 1087"/>
                <a:gd name="T47" fmla="*/ 1083 h 1089"/>
                <a:gd name="T48" fmla="*/ 544 w 1087"/>
                <a:gd name="T49" fmla="*/ 1089 h 1089"/>
                <a:gd name="T50" fmla="*/ 472 w 1087"/>
                <a:gd name="T51" fmla="*/ 1083 h 1089"/>
                <a:gd name="T52" fmla="*/ 402 w 1087"/>
                <a:gd name="T53" fmla="*/ 1072 h 1089"/>
                <a:gd name="T54" fmla="*/ 337 w 1087"/>
                <a:gd name="T55" fmla="*/ 1048 h 1089"/>
                <a:gd name="T56" fmla="*/ 275 w 1087"/>
                <a:gd name="T57" fmla="*/ 1017 h 1089"/>
                <a:gd name="T58" fmla="*/ 215 w 1087"/>
                <a:gd name="T59" fmla="*/ 977 h 1089"/>
                <a:gd name="T60" fmla="*/ 160 w 1087"/>
                <a:gd name="T61" fmla="*/ 928 h 1089"/>
                <a:gd name="T62" fmla="*/ 110 w 1087"/>
                <a:gd name="T63" fmla="*/ 874 h 1089"/>
                <a:gd name="T64" fmla="*/ 71 w 1087"/>
                <a:gd name="T65" fmla="*/ 814 h 1089"/>
                <a:gd name="T66" fmla="*/ 40 w 1087"/>
                <a:gd name="T67" fmla="*/ 752 h 1089"/>
                <a:gd name="T68" fmla="*/ 17 w 1087"/>
                <a:gd name="T69" fmla="*/ 687 h 1089"/>
                <a:gd name="T70" fmla="*/ 4 w 1087"/>
                <a:gd name="T71" fmla="*/ 617 h 1089"/>
                <a:gd name="T72" fmla="*/ 0 w 1087"/>
                <a:gd name="T73" fmla="*/ 545 h 1089"/>
                <a:gd name="T74" fmla="*/ 4 w 1087"/>
                <a:gd name="T75" fmla="*/ 472 h 1089"/>
                <a:gd name="T76" fmla="*/ 17 w 1087"/>
                <a:gd name="T77" fmla="*/ 402 h 1089"/>
                <a:gd name="T78" fmla="*/ 40 w 1087"/>
                <a:gd name="T79" fmla="*/ 336 h 1089"/>
                <a:gd name="T80" fmla="*/ 71 w 1087"/>
                <a:gd name="T81" fmla="*/ 275 h 1089"/>
                <a:gd name="T82" fmla="*/ 110 w 1087"/>
                <a:gd name="T83" fmla="*/ 216 h 1089"/>
                <a:gd name="T84" fmla="*/ 160 w 1087"/>
                <a:gd name="T85" fmla="*/ 160 h 1089"/>
                <a:gd name="T86" fmla="*/ 215 w 1087"/>
                <a:gd name="T87" fmla="*/ 112 h 1089"/>
                <a:gd name="T88" fmla="*/ 275 w 1087"/>
                <a:gd name="T89" fmla="*/ 71 h 1089"/>
                <a:gd name="T90" fmla="*/ 337 w 1087"/>
                <a:gd name="T91" fmla="*/ 40 h 1089"/>
                <a:gd name="T92" fmla="*/ 402 w 1087"/>
                <a:gd name="T93" fmla="*/ 17 h 1089"/>
                <a:gd name="T94" fmla="*/ 472 w 1087"/>
                <a:gd name="T95" fmla="*/ 6 h 1089"/>
                <a:gd name="T96" fmla="*/ 544 w 1087"/>
                <a:gd name="T97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7" h="1089">
                  <a:moveTo>
                    <a:pt x="544" y="0"/>
                  </a:moveTo>
                  <a:lnTo>
                    <a:pt x="617" y="6"/>
                  </a:lnTo>
                  <a:lnTo>
                    <a:pt x="687" y="17"/>
                  </a:lnTo>
                  <a:lnTo>
                    <a:pt x="752" y="40"/>
                  </a:lnTo>
                  <a:lnTo>
                    <a:pt x="814" y="71"/>
                  </a:lnTo>
                  <a:lnTo>
                    <a:pt x="872" y="112"/>
                  </a:lnTo>
                  <a:lnTo>
                    <a:pt x="929" y="160"/>
                  </a:lnTo>
                  <a:lnTo>
                    <a:pt x="977" y="215"/>
                  </a:lnTo>
                  <a:lnTo>
                    <a:pt x="1018" y="273"/>
                  </a:lnTo>
                  <a:lnTo>
                    <a:pt x="1048" y="334"/>
                  </a:lnTo>
                  <a:lnTo>
                    <a:pt x="1070" y="400"/>
                  </a:lnTo>
                  <a:lnTo>
                    <a:pt x="1083" y="468"/>
                  </a:lnTo>
                  <a:lnTo>
                    <a:pt x="1087" y="538"/>
                  </a:lnTo>
                  <a:lnTo>
                    <a:pt x="1083" y="613"/>
                  </a:lnTo>
                  <a:lnTo>
                    <a:pt x="1070" y="685"/>
                  </a:lnTo>
                  <a:lnTo>
                    <a:pt x="1048" y="750"/>
                  </a:lnTo>
                  <a:lnTo>
                    <a:pt x="1018" y="814"/>
                  </a:lnTo>
                  <a:lnTo>
                    <a:pt x="977" y="872"/>
                  </a:lnTo>
                  <a:lnTo>
                    <a:pt x="929" y="928"/>
                  </a:lnTo>
                  <a:lnTo>
                    <a:pt x="872" y="977"/>
                  </a:lnTo>
                  <a:lnTo>
                    <a:pt x="814" y="1017"/>
                  </a:lnTo>
                  <a:lnTo>
                    <a:pt x="752" y="1048"/>
                  </a:lnTo>
                  <a:lnTo>
                    <a:pt x="687" y="1072"/>
                  </a:lnTo>
                  <a:lnTo>
                    <a:pt x="617" y="1083"/>
                  </a:lnTo>
                  <a:lnTo>
                    <a:pt x="544" y="1089"/>
                  </a:lnTo>
                  <a:lnTo>
                    <a:pt x="472" y="1083"/>
                  </a:lnTo>
                  <a:lnTo>
                    <a:pt x="402" y="1072"/>
                  </a:lnTo>
                  <a:lnTo>
                    <a:pt x="337" y="1048"/>
                  </a:lnTo>
                  <a:lnTo>
                    <a:pt x="275" y="1017"/>
                  </a:lnTo>
                  <a:lnTo>
                    <a:pt x="215" y="977"/>
                  </a:lnTo>
                  <a:lnTo>
                    <a:pt x="160" y="928"/>
                  </a:lnTo>
                  <a:lnTo>
                    <a:pt x="110" y="874"/>
                  </a:lnTo>
                  <a:lnTo>
                    <a:pt x="71" y="814"/>
                  </a:lnTo>
                  <a:lnTo>
                    <a:pt x="40" y="752"/>
                  </a:lnTo>
                  <a:lnTo>
                    <a:pt x="17" y="687"/>
                  </a:lnTo>
                  <a:lnTo>
                    <a:pt x="4" y="617"/>
                  </a:lnTo>
                  <a:lnTo>
                    <a:pt x="0" y="545"/>
                  </a:lnTo>
                  <a:lnTo>
                    <a:pt x="4" y="472"/>
                  </a:lnTo>
                  <a:lnTo>
                    <a:pt x="17" y="402"/>
                  </a:lnTo>
                  <a:lnTo>
                    <a:pt x="40" y="336"/>
                  </a:lnTo>
                  <a:lnTo>
                    <a:pt x="71" y="275"/>
                  </a:lnTo>
                  <a:lnTo>
                    <a:pt x="110" y="216"/>
                  </a:lnTo>
                  <a:lnTo>
                    <a:pt x="160" y="160"/>
                  </a:lnTo>
                  <a:lnTo>
                    <a:pt x="215" y="112"/>
                  </a:lnTo>
                  <a:lnTo>
                    <a:pt x="275" y="71"/>
                  </a:lnTo>
                  <a:lnTo>
                    <a:pt x="337" y="40"/>
                  </a:lnTo>
                  <a:lnTo>
                    <a:pt x="402" y="17"/>
                  </a:lnTo>
                  <a:lnTo>
                    <a:pt x="472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1228684" y="4880685"/>
              <a:ext cx="2021790" cy="572105"/>
              <a:chOff x="1078512" y="5057514"/>
              <a:chExt cx="2021790" cy="572105"/>
            </a:xfrm>
            <a:solidFill>
              <a:schemeClr val="bg1">
                <a:lumMod val="75000"/>
              </a:schemeClr>
            </a:solidFill>
          </p:grpSpPr>
          <p:sp>
            <p:nvSpPr>
              <p:cNvPr id="56" name="Freeform 6"/>
              <p:cNvSpPr>
                <a:spLocks/>
              </p:cNvSpPr>
              <p:nvPr/>
            </p:nvSpPr>
            <p:spPr bwMode="auto">
              <a:xfrm>
                <a:off x="1078512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8"/>
              <p:cNvSpPr>
                <a:spLocks/>
              </p:cNvSpPr>
              <p:nvPr/>
            </p:nvSpPr>
            <p:spPr bwMode="auto">
              <a:xfrm>
                <a:off x="1132752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6"/>
              <p:cNvSpPr>
                <a:spLocks/>
              </p:cNvSpPr>
              <p:nvPr/>
            </p:nvSpPr>
            <p:spPr bwMode="auto">
              <a:xfrm>
                <a:off x="1381281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8"/>
              <p:cNvSpPr>
                <a:spLocks/>
              </p:cNvSpPr>
              <p:nvPr/>
            </p:nvSpPr>
            <p:spPr bwMode="auto">
              <a:xfrm>
                <a:off x="1435521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1684050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8"/>
              <p:cNvSpPr>
                <a:spLocks/>
              </p:cNvSpPr>
              <p:nvPr/>
            </p:nvSpPr>
            <p:spPr bwMode="auto">
              <a:xfrm>
                <a:off x="1738290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6"/>
              <p:cNvSpPr>
                <a:spLocks/>
              </p:cNvSpPr>
              <p:nvPr/>
            </p:nvSpPr>
            <p:spPr bwMode="auto">
              <a:xfrm>
                <a:off x="1986819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8"/>
              <p:cNvSpPr>
                <a:spLocks/>
              </p:cNvSpPr>
              <p:nvPr/>
            </p:nvSpPr>
            <p:spPr bwMode="auto">
              <a:xfrm>
                <a:off x="2041059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2289589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8"/>
              <p:cNvSpPr>
                <a:spLocks/>
              </p:cNvSpPr>
              <p:nvPr/>
            </p:nvSpPr>
            <p:spPr bwMode="auto">
              <a:xfrm>
                <a:off x="2343829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6"/>
              <p:cNvSpPr>
                <a:spLocks/>
              </p:cNvSpPr>
              <p:nvPr/>
            </p:nvSpPr>
            <p:spPr bwMode="auto">
              <a:xfrm>
                <a:off x="2592358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8"/>
              <p:cNvSpPr>
                <a:spLocks/>
              </p:cNvSpPr>
              <p:nvPr/>
            </p:nvSpPr>
            <p:spPr bwMode="auto">
              <a:xfrm>
                <a:off x="2646598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6"/>
              <p:cNvSpPr>
                <a:spLocks/>
              </p:cNvSpPr>
              <p:nvPr/>
            </p:nvSpPr>
            <p:spPr bwMode="auto">
              <a:xfrm>
                <a:off x="2895127" y="5176215"/>
                <a:ext cx="205175" cy="453404"/>
              </a:xfrm>
              <a:custGeom>
                <a:avLst/>
                <a:gdLst>
                  <a:gd name="T0" fmla="*/ 1714 w 2368"/>
                  <a:gd name="T1" fmla="*/ 0 h 5044"/>
                  <a:gd name="T2" fmla="*/ 1906 w 2368"/>
                  <a:gd name="T3" fmla="*/ 16 h 5044"/>
                  <a:gd name="T4" fmla="*/ 2064 w 2368"/>
                  <a:gd name="T5" fmla="*/ 62 h 5044"/>
                  <a:gd name="T6" fmla="*/ 2196 w 2368"/>
                  <a:gd name="T7" fmla="*/ 141 h 5044"/>
                  <a:gd name="T8" fmla="*/ 2279 w 2368"/>
                  <a:gd name="T9" fmla="*/ 230 h 5044"/>
                  <a:gd name="T10" fmla="*/ 2335 w 2368"/>
                  <a:gd name="T11" fmla="*/ 339 h 5044"/>
                  <a:gd name="T12" fmla="*/ 2364 w 2368"/>
                  <a:gd name="T13" fmla="*/ 466 h 5044"/>
                  <a:gd name="T14" fmla="*/ 2368 w 2368"/>
                  <a:gd name="T15" fmla="*/ 2138 h 5044"/>
                  <a:gd name="T16" fmla="*/ 2351 w 2368"/>
                  <a:gd name="T17" fmla="*/ 2238 h 5044"/>
                  <a:gd name="T18" fmla="*/ 2302 w 2368"/>
                  <a:gd name="T19" fmla="*/ 2314 h 5044"/>
                  <a:gd name="T20" fmla="*/ 2225 w 2368"/>
                  <a:gd name="T21" fmla="*/ 2362 h 5044"/>
                  <a:gd name="T22" fmla="*/ 2146 w 2368"/>
                  <a:gd name="T23" fmla="*/ 2374 h 5044"/>
                  <a:gd name="T24" fmla="*/ 2066 w 2368"/>
                  <a:gd name="T25" fmla="*/ 2343 h 5044"/>
                  <a:gd name="T26" fmla="*/ 2006 w 2368"/>
                  <a:gd name="T27" fmla="*/ 2279 h 5044"/>
                  <a:gd name="T28" fmla="*/ 1975 w 2368"/>
                  <a:gd name="T29" fmla="*/ 2190 h 5044"/>
                  <a:gd name="T30" fmla="*/ 1972 w 2368"/>
                  <a:gd name="T31" fmla="*/ 652 h 5044"/>
                  <a:gd name="T32" fmla="*/ 1844 w 2368"/>
                  <a:gd name="T33" fmla="*/ 4775 h 5044"/>
                  <a:gd name="T34" fmla="*/ 1830 w 2368"/>
                  <a:gd name="T35" fmla="*/ 4881 h 5044"/>
                  <a:gd name="T36" fmla="*/ 1792 w 2368"/>
                  <a:gd name="T37" fmla="*/ 4960 h 5044"/>
                  <a:gd name="T38" fmla="*/ 1726 w 2368"/>
                  <a:gd name="T39" fmla="*/ 5013 h 5044"/>
                  <a:gd name="T40" fmla="*/ 1635 w 2368"/>
                  <a:gd name="T41" fmla="*/ 5040 h 5044"/>
                  <a:gd name="T42" fmla="*/ 1527 w 2368"/>
                  <a:gd name="T43" fmla="*/ 5040 h 5044"/>
                  <a:gd name="T44" fmla="*/ 1436 w 2368"/>
                  <a:gd name="T45" fmla="*/ 5013 h 5044"/>
                  <a:gd name="T46" fmla="*/ 1370 w 2368"/>
                  <a:gd name="T47" fmla="*/ 4960 h 5044"/>
                  <a:gd name="T48" fmla="*/ 1331 w 2368"/>
                  <a:gd name="T49" fmla="*/ 4881 h 5044"/>
                  <a:gd name="T50" fmla="*/ 1318 w 2368"/>
                  <a:gd name="T51" fmla="*/ 4775 h 5044"/>
                  <a:gd name="T52" fmla="*/ 1049 w 2368"/>
                  <a:gd name="T53" fmla="*/ 2355 h 5044"/>
                  <a:gd name="T54" fmla="*/ 1047 w 2368"/>
                  <a:gd name="T55" fmla="*/ 4831 h 5044"/>
                  <a:gd name="T56" fmla="*/ 1020 w 2368"/>
                  <a:gd name="T57" fmla="*/ 4924 h 5044"/>
                  <a:gd name="T58" fmla="*/ 969 w 2368"/>
                  <a:gd name="T59" fmla="*/ 4989 h 5044"/>
                  <a:gd name="T60" fmla="*/ 890 w 2368"/>
                  <a:gd name="T61" fmla="*/ 5030 h 5044"/>
                  <a:gd name="T62" fmla="*/ 787 w 2368"/>
                  <a:gd name="T63" fmla="*/ 5044 h 5044"/>
                  <a:gd name="T64" fmla="*/ 683 w 2368"/>
                  <a:gd name="T65" fmla="*/ 5030 h 5044"/>
                  <a:gd name="T66" fmla="*/ 606 w 2368"/>
                  <a:gd name="T67" fmla="*/ 4989 h 5044"/>
                  <a:gd name="T68" fmla="*/ 553 w 2368"/>
                  <a:gd name="T69" fmla="*/ 4924 h 5044"/>
                  <a:gd name="T70" fmla="*/ 528 w 2368"/>
                  <a:gd name="T71" fmla="*/ 4831 h 5044"/>
                  <a:gd name="T72" fmla="*/ 524 w 2368"/>
                  <a:gd name="T73" fmla="*/ 652 h 5044"/>
                  <a:gd name="T74" fmla="*/ 397 w 2368"/>
                  <a:gd name="T75" fmla="*/ 2227 h 5044"/>
                  <a:gd name="T76" fmla="*/ 381 w 2368"/>
                  <a:gd name="T77" fmla="*/ 2308 h 5044"/>
                  <a:gd name="T78" fmla="*/ 335 w 2368"/>
                  <a:gd name="T79" fmla="*/ 2370 h 5044"/>
                  <a:gd name="T80" fmla="*/ 252 w 2368"/>
                  <a:gd name="T81" fmla="*/ 2413 h 5044"/>
                  <a:gd name="T82" fmla="*/ 153 w 2368"/>
                  <a:gd name="T83" fmla="*/ 2413 h 5044"/>
                  <a:gd name="T84" fmla="*/ 66 w 2368"/>
                  <a:gd name="T85" fmla="*/ 2370 h 5044"/>
                  <a:gd name="T86" fmla="*/ 15 w 2368"/>
                  <a:gd name="T87" fmla="*/ 2308 h 5044"/>
                  <a:gd name="T88" fmla="*/ 0 w 2368"/>
                  <a:gd name="T89" fmla="*/ 2227 h 5044"/>
                  <a:gd name="T90" fmla="*/ 4 w 2368"/>
                  <a:gd name="T91" fmla="*/ 451 h 5044"/>
                  <a:gd name="T92" fmla="*/ 33 w 2368"/>
                  <a:gd name="T93" fmla="*/ 319 h 5044"/>
                  <a:gd name="T94" fmla="*/ 95 w 2368"/>
                  <a:gd name="T95" fmla="*/ 213 h 5044"/>
                  <a:gd name="T96" fmla="*/ 186 w 2368"/>
                  <a:gd name="T97" fmla="*/ 128 h 5044"/>
                  <a:gd name="T98" fmla="*/ 321 w 2368"/>
                  <a:gd name="T99" fmla="*/ 56 h 5044"/>
                  <a:gd name="T100" fmla="*/ 482 w 2368"/>
                  <a:gd name="T101" fmla="*/ 14 h 5044"/>
                  <a:gd name="T102" fmla="*/ 666 w 2368"/>
                  <a:gd name="T103" fmla="*/ 0 h 5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68" h="5044">
                    <a:moveTo>
                      <a:pt x="666" y="0"/>
                    </a:moveTo>
                    <a:lnTo>
                      <a:pt x="1714" y="0"/>
                    </a:lnTo>
                    <a:lnTo>
                      <a:pt x="1813" y="4"/>
                    </a:lnTo>
                    <a:lnTo>
                      <a:pt x="1906" y="16"/>
                    </a:lnTo>
                    <a:lnTo>
                      <a:pt x="1989" y="35"/>
                    </a:lnTo>
                    <a:lnTo>
                      <a:pt x="2064" y="62"/>
                    </a:lnTo>
                    <a:lnTo>
                      <a:pt x="2134" y="97"/>
                    </a:lnTo>
                    <a:lnTo>
                      <a:pt x="2196" y="141"/>
                    </a:lnTo>
                    <a:lnTo>
                      <a:pt x="2240" y="184"/>
                    </a:lnTo>
                    <a:lnTo>
                      <a:pt x="2279" y="230"/>
                    </a:lnTo>
                    <a:lnTo>
                      <a:pt x="2312" y="283"/>
                    </a:lnTo>
                    <a:lnTo>
                      <a:pt x="2335" y="339"/>
                    </a:lnTo>
                    <a:lnTo>
                      <a:pt x="2355" y="401"/>
                    </a:lnTo>
                    <a:lnTo>
                      <a:pt x="2364" y="466"/>
                    </a:lnTo>
                    <a:lnTo>
                      <a:pt x="2368" y="538"/>
                    </a:lnTo>
                    <a:lnTo>
                      <a:pt x="2368" y="2138"/>
                    </a:lnTo>
                    <a:lnTo>
                      <a:pt x="2364" y="2190"/>
                    </a:lnTo>
                    <a:lnTo>
                      <a:pt x="2351" y="2238"/>
                    </a:lnTo>
                    <a:lnTo>
                      <a:pt x="2331" y="2279"/>
                    </a:lnTo>
                    <a:lnTo>
                      <a:pt x="2302" y="2314"/>
                    </a:lnTo>
                    <a:lnTo>
                      <a:pt x="2266" y="2343"/>
                    </a:lnTo>
                    <a:lnTo>
                      <a:pt x="2225" y="2362"/>
                    </a:lnTo>
                    <a:lnTo>
                      <a:pt x="2184" y="2374"/>
                    </a:lnTo>
                    <a:lnTo>
                      <a:pt x="2146" y="2374"/>
                    </a:lnTo>
                    <a:lnTo>
                      <a:pt x="2105" y="2362"/>
                    </a:lnTo>
                    <a:lnTo>
                      <a:pt x="2066" y="2343"/>
                    </a:lnTo>
                    <a:lnTo>
                      <a:pt x="2033" y="2314"/>
                    </a:lnTo>
                    <a:lnTo>
                      <a:pt x="2006" y="2279"/>
                    </a:lnTo>
                    <a:lnTo>
                      <a:pt x="1987" y="2238"/>
                    </a:lnTo>
                    <a:lnTo>
                      <a:pt x="1975" y="2190"/>
                    </a:lnTo>
                    <a:lnTo>
                      <a:pt x="1972" y="2138"/>
                    </a:lnTo>
                    <a:lnTo>
                      <a:pt x="1972" y="652"/>
                    </a:lnTo>
                    <a:lnTo>
                      <a:pt x="1844" y="652"/>
                    </a:lnTo>
                    <a:lnTo>
                      <a:pt x="1844" y="4775"/>
                    </a:lnTo>
                    <a:lnTo>
                      <a:pt x="1840" y="4831"/>
                    </a:lnTo>
                    <a:lnTo>
                      <a:pt x="1830" y="4881"/>
                    </a:lnTo>
                    <a:lnTo>
                      <a:pt x="1815" y="4924"/>
                    </a:lnTo>
                    <a:lnTo>
                      <a:pt x="1792" y="4960"/>
                    </a:lnTo>
                    <a:lnTo>
                      <a:pt x="1763" y="4989"/>
                    </a:lnTo>
                    <a:lnTo>
                      <a:pt x="1726" y="5013"/>
                    </a:lnTo>
                    <a:lnTo>
                      <a:pt x="1685" y="5030"/>
                    </a:lnTo>
                    <a:lnTo>
                      <a:pt x="1635" y="5040"/>
                    </a:lnTo>
                    <a:lnTo>
                      <a:pt x="1581" y="5044"/>
                    </a:lnTo>
                    <a:lnTo>
                      <a:pt x="1527" y="5040"/>
                    </a:lnTo>
                    <a:lnTo>
                      <a:pt x="1476" y="5030"/>
                    </a:lnTo>
                    <a:lnTo>
                      <a:pt x="1436" y="5013"/>
                    </a:lnTo>
                    <a:lnTo>
                      <a:pt x="1399" y="4989"/>
                    </a:lnTo>
                    <a:lnTo>
                      <a:pt x="1370" y="4960"/>
                    </a:lnTo>
                    <a:lnTo>
                      <a:pt x="1347" y="4924"/>
                    </a:lnTo>
                    <a:lnTo>
                      <a:pt x="1331" y="4881"/>
                    </a:lnTo>
                    <a:lnTo>
                      <a:pt x="1321" y="4831"/>
                    </a:lnTo>
                    <a:lnTo>
                      <a:pt x="1318" y="4775"/>
                    </a:lnTo>
                    <a:lnTo>
                      <a:pt x="1318" y="2355"/>
                    </a:lnTo>
                    <a:lnTo>
                      <a:pt x="1049" y="2355"/>
                    </a:lnTo>
                    <a:lnTo>
                      <a:pt x="1049" y="4775"/>
                    </a:lnTo>
                    <a:lnTo>
                      <a:pt x="1047" y="4831"/>
                    </a:lnTo>
                    <a:lnTo>
                      <a:pt x="1037" y="4881"/>
                    </a:lnTo>
                    <a:lnTo>
                      <a:pt x="1020" y="4924"/>
                    </a:lnTo>
                    <a:lnTo>
                      <a:pt x="998" y="4960"/>
                    </a:lnTo>
                    <a:lnTo>
                      <a:pt x="969" y="4989"/>
                    </a:lnTo>
                    <a:lnTo>
                      <a:pt x="933" y="5013"/>
                    </a:lnTo>
                    <a:lnTo>
                      <a:pt x="890" y="5030"/>
                    </a:lnTo>
                    <a:lnTo>
                      <a:pt x="842" y="5040"/>
                    </a:lnTo>
                    <a:lnTo>
                      <a:pt x="787" y="5044"/>
                    </a:lnTo>
                    <a:lnTo>
                      <a:pt x="731" y="5040"/>
                    </a:lnTo>
                    <a:lnTo>
                      <a:pt x="683" y="5030"/>
                    </a:lnTo>
                    <a:lnTo>
                      <a:pt x="640" y="5013"/>
                    </a:lnTo>
                    <a:lnTo>
                      <a:pt x="606" y="4989"/>
                    </a:lnTo>
                    <a:lnTo>
                      <a:pt x="577" y="4960"/>
                    </a:lnTo>
                    <a:lnTo>
                      <a:pt x="553" y="4924"/>
                    </a:lnTo>
                    <a:lnTo>
                      <a:pt x="538" y="4881"/>
                    </a:lnTo>
                    <a:lnTo>
                      <a:pt x="528" y="4831"/>
                    </a:lnTo>
                    <a:lnTo>
                      <a:pt x="524" y="4775"/>
                    </a:lnTo>
                    <a:lnTo>
                      <a:pt x="524" y="652"/>
                    </a:lnTo>
                    <a:lnTo>
                      <a:pt x="397" y="652"/>
                    </a:lnTo>
                    <a:lnTo>
                      <a:pt x="397" y="2227"/>
                    </a:lnTo>
                    <a:lnTo>
                      <a:pt x="393" y="2271"/>
                    </a:lnTo>
                    <a:lnTo>
                      <a:pt x="381" y="2308"/>
                    </a:lnTo>
                    <a:lnTo>
                      <a:pt x="362" y="2343"/>
                    </a:lnTo>
                    <a:lnTo>
                      <a:pt x="335" y="2370"/>
                    </a:lnTo>
                    <a:lnTo>
                      <a:pt x="300" y="2393"/>
                    </a:lnTo>
                    <a:lnTo>
                      <a:pt x="252" y="2413"/>
                    </a:lnTo>
                    <a:lnTo>
                      <a:pt x="203" y="2418"/>
                    </a:lnTo>
                    <a:lnTo>
                      <a:pt x="153" y="2413"/>
                    </a:lnTo>
                    <a:lnTo>
                      <a:pt x="103" y="2393"/>
                    </a:lnTo>
                    <a:lnTo>
                      <a:pt x="66" y="2370"/>
                    </a:lnTo>
                    <a:lnTo>
                      <a:pt x="37" y="2343"/>
                    </a:lnTo>
                    <a:lnTo>
                      <a:pt x="15" y="2308"/>
                    </a:lnTo>
                    <a:lnTo>
                      <a:pt x="4" y="2271"/>
                    </a:lnTo>
                    <a:lnTo>
                      <a:pt x="0" y="2227"/>
                    </a:lnTo>
                    <a:lnTo>
                      <a:pt x="0" y="524"/>
                    </a:lnTo>
                    <a:lnTo>
                      <a:pt x="4" y="451"/>
                    </a:lnTo>
                    <a:lnTo>
                      <a:pt x="15" y="383"/>
                    </a:lnTo>
                    <a:lnTo>
                      <a:pt x="33" y="319"/>
                    </a:lnTo>
                    <a:lnTo>
                      <a:pt x="60" y="263"/>
                    </a:lnTo>
                    <a:lnTo>
                      <a:pt x="95" y="213"/>
                    </a:lnTo>
                    <a:lnTo>
                      <a:pt x="135" y="167"/>
                    </a:lnTo>
                    <a:lnTo>
                      <a:pt x="186" y="128"/>
                    </a:lnTo>
                    <a:lnTo>
                      <a:pt x="250" y="89"/>
                    </a:lnTo>
                    <a:lnTo>
                      <a:pt x="321" y="56"/>
                    </a:lnTo>
                    <a:lnTo>
                      <a:pt x="399" y="31"/>
                    </a:lnTo>
                    <a:lnTo>
                      <a:pt x="482" y="14"/>
                    </a:lnTo>
                    <a:lnTo>
                      <a:pt x="571" y="4"/>
                    </a:lnTo>
                    <a:lnTo>
                      <a:pt x="6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8"/>
              <p:cNvSpPr>
                <a:spLocks/>
              </p:cNvSpPr>
              <p:nvPr/>
            </p:nvSpPr>
            <p:spPr bwMode="auto">
              <a:xfrm>
                <a:off x="2949367" y="5057514"/>
                <a:ext cx="94270" cy="97838"/>
              </a:xfrm>
              <a:custGeom>
                <a:avLst/>
                <a:gdLst>
                  <a:gd name="T0" fmla="*/ 544 w 1087"/>
                  <a:gd name="T1" fmla="*/ 0 h 1089"/>
                  <a:gd name="T2" fmla="*/ 617 w 1087"/>
                  <a:gd name="T3" fmla="*/ 6 h 1089"/>
                  <a:gd name="T4" fmla="*/ 687 w 1087"/>
                  <a:gd name="T5" fmla="*/ 17 h 1089"/>
                  <a:gd name="T6" fmla="*/ 752 w 1087"/>
                  <a:gd name="T7" fmla="*/ 40 h 1089"/>
                  <a:gd name="T8" fmla="*/ 814 w 1087"/>
                  <a:gd name="T9" fmla="*/ 71 h 1089"/>
                  <a:gd name="T10" fmla="*/ 872 w 1087"/>
                  <a:gd name="T11" fmla="*/ 112 h 1089"/>
                  <a:gd name="T12" fmla="*/ 929 w 1087"/>
                  <a:gd name="T13" fmla="*/ 160 h 1089"/>
                  <a:gd name="T14" fmla="*/ 977 w 1087"/>
                  <a:gd name="T15" fmla="*/ 215 h 1089"/>
                  <a:gd name="T16" fmla="*/ 1018 w 1087"/>
                  <a:gd name="T17" fmla="*/ 273 h 1089"/>
                  <a:gd name="T18" fmla="*/ 1048 w 1087"/>
                  <a:gd name="T19" fmla="*/ 334 h 1089"/>
                  <a:gd name="T20" fmla="*/ 1070 w 1087"/>
                  <a:gd name="T21" fmla="*/ 400 h 1089"/>
                  <a:gd name="T22" fmla="*/ 1083 w 1087"/>
                  <a:gd name="T23" fmla="*/ 468 h 1089"/>
                  <a:gd name="T24" fmla="*/ 1087 w 1087"/>
                  <a:gd name="T25" fmla="*/ 538 h 1089"/>
                  <a:gd name="T26" fmla="*/ 1083 w 1087"/>
                  <a:gd name="T27" fmla="*/ 613 h 1089"/>
                  <a:gd name="T28" fmla="*/ 1070 w 1087"/>
                  <a:gd name="T29" fmla="*/ 685 h 1089"/>
                  <a:gd name="T30" fmla="*/ 1048 w 1087"/>
                  <a:gd name="T31" fmla="*/ 750 h 1089"/>
                  <a:gd name="T32" fmla="*/ 1018 w 1087"/>
                  <a:gd name="T33" fmla="*/ 814 h 1089"/>
                  <a:gd name="T34" fmla="*/ 977 w 1087"/>
                  <a:gd name="T35" fmla="*/ 872 h 1089"/>
                  <a:gd name="T36" fmla="*/ 929 w 1087"/>
                  <a:gd name="T37" fmla="*/ 928 h 1089"/>
                  <a:gd name="T38" fmla="*/ 872 w 1087"/>
                  <a:gd name="T39" fmla="*/ 977 h 1089"/>
                  <a:gd name="T40" fmla="*/ 814 w 1087"/>
                  <a:gd name="T41" fmla="*/ 1017 h 1089"/>
                  <a:gd name="T42" fmla="*/ 752 w 1087"/>
                  <a:gd name="T43" fmla="*/ 1048 h 1089"/>
                  <a:gd name="T44" fmla="*/ 687 w 1087"/>
                  <a:gd name="T45" fmla="*/ 1072 h 1089"/>
                  <a:gd name="T46" fmla="*/ 617 w 1087"/>
                  <a:gd name="T47" fmla="*/ 1083 h 1089"/>
                  <a:gd name="T48" fmla="*/ 544 w 1087"/>
                  <a:gd name="T49" fmla="*/ 1089 h 1089"/>
                  <a:gd name="T50" fmla="*/ 472 w 1087"/>
                  <a:gd name="T51" fmla="*/ 1083 h 1089"/>
                  <a:gd name="T52" fmla="*/ 402 w 1087"/>
                  <a:gd name="T53" fmla="*/ 1072 h 1089"/>
                  <a:gd name="T54" fmla="*/ 337 w 1087"/>
                  <a:gd name="T55" fmla="*/ 1048 h 1089"/>
                  <a:gd name="T56" fmla="*/ 275 w 1087"/>
                  <a:gd name="T57" fmla="*/ 1017 h 1089"/>
                  <a:gd name="T58" fmla="*/ 215 w 1087"/>
                  <a:gd name="T59" fmla="*/ 977 h 1089"/>
                  <a:gd name="T60" fmla="*/ 160 w 1087"/>
                  <a:gd name="T61" fmla="*/ 928 h 1089"/>
                  <a:gd name="T62" fmla="*/ 110 w 1087"/>
                  <a:gd name="T63" fmla="*/ 874 h 1089"/>
                  <a:gd name="T64" fmla="*/ 71 w 1087"/>
                  <a:gd name="T65" fmla="*/ 814 h 1089"/>
                  <a:gd name="T66" fmla="*/ 40 w 1087"/>
                  <a:gd name="T67" fmla="*/ 752 h 1089"/>
                  <a:gd name="T68" fmla="*/ 17 w 1087"/>
                  <a:gd name="T69" fmla="*/ 687 h 1089"/>
                  <a:gd name="T70" fmla="*/ 4 w 1087"/>
                  <a:gd name="T71" fmla="*/ 617 h 1089"/>
                  <a:gd name="T72" fmla="*/ 0 w 1087"/>
                  <a:gd name="T73" fmla="*/ 545 h 1089"/>
                  <a:gd name="T74" fmla="*/ 4 w 1087"/>
                  <a:gd name="T75" fmla="*/ 472 h 1089"/>
                  <a:gd name="T76" fmla="*/ 17 w 1087"/>
                  <a:gd name="T77" fmla="*/ 402 h 1089"/>
                  <a:gd name="T78" fmla="*/ 40 w 1087"/>
                  <a:gd name="T79" fmla="*/ 336 h 1089"/>
                  <a:gd name="T80" fmla="*/ 71 w 1087"/>
                  <a:gd name="T81" fmla="*/ 275 h 1089"/>
                  <a:gd name="T82" fmla="*/ 110 w 1087"/>
                  <a:gd name="T83" fmla="*/ 216 h 1089"/>
                  <a:gd name="T84" fmla="*/ 160 w 1087"/>
                  <a:gd name="T85" fmla="*/ 160 h 1089"/>
                  <a:gd name="T86" fmla="*/ 215 w 1087"/>
                  <a:gd name="T87" fmla="*/ 112 h 1089"/>
                  <a:gd name="T88" fmla="*/ 275 w 1087"/>
                  <a:gd name="T89" fmla="*/ 71 h 1089"/>
                  <a:gd name="T90" fmla="*/ 337 w 1087"/>
                  <a:gd name="T91" fmla="*/ 40 h 1089"/>
                  <a:gd name="T92" fmla="*/ 402 w 1087"/>
                  <a:gd name="T93" fmla="*/ 17 h 1089"/>
                  <a:gd name="T94" fmla="*/ 472 w 1087"/>
                  <a:gd name="T95" fmla="*/ 6 h 1089"/>
                  <a:gd name="T96" fmla="*/ 544 w 1087"/>
                  <a:gd name="T97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7" h="1089">
                    <a:moveTo>
                      <a:pt x="544" y="0"/>
                    </a:moveTo>
                    <a:lnTo>
                      <a:pt x="617" y="6"/>
                    </a:lnTo>
                    <a:lnTo>
                      <a:pt x="687" y="17"/>
                    </a:lnTo>
                    <a:lnTo>
                      <a:pt x="752" y="40"/>
                    </a:lnTo>
                    <a:lnTo>
                      <a:pt x="814" y="71"/>
                    </a:lnTo>
                    <a:lnTo>
                      <a:pt x="872" y="112"/>
                    </a:lnTo>
                    <a:lnTo>
                      <a:pt x="929" y="160"/>
                    </a:lnTo>
                    <a:lnTo>
                      <a:pt x="977" y="215"/>
                    </a:lnTo>
                    <a:lnTo>
                      <a:pt x="1018" y="273"/>
                    </a:lnTo>
                    <a:lnTo>
                      <a:pt x="1048" y="334"/>
                    </a:lnTo>
                    <a:lnTo>
                      <a:pt x="1070" y="400"/>
                    </a:lnTo>
                    <a:lnTo>
                      <a:pt x="1083" y="468"/>
                    </a:lnTo>
                    <a:lnTo>
                      <a:pt x="1087" y="538"/>
                    </a:lnTo>
                    <a:lnTo>
                      <a:pt x="1083" y="613"/>
                    </a:lnTo>
                    <a:lnTo>
                      <a:pt x="1070" y="685"/>
                    </a:lnTo>
                    <a:lnTo>
                      <a:pt x="1048" y="750"/>
                    </a:lnTo>
                    <a:lnTo>
                      <a:pt x="1018" y="814"/>
                    </a:lnTo>
                    <a:lnTo>
                      <a:pt x="977" y="872"/>
                    </a:lnTo>
                    <a:lnTo>
                      <a:pt x="929" y="928"/>
                    </a:lnTo>
                    <a:lnTo>
                      <a:pt x="872" y="977"/>
                    </a:lnTo>
                    <a:lnTo>
                      <a:pt x="814" y="1017"/>
                    </a:lnTo>
                    <a:lnTo>
                      <a:pt x="752" y="1048"/>
                    </a:lnTo>
                    <a:lnTo>
                      <a:pt x="687" y="1072"/>
                    </a:lnTo>
                    <a:lnTo>
                      <a:pt x="617" y="1083"/>
                    </a:lnTo>
                    <a:lnTo>
                      <a:pt x="544" y="1089"/>
                    </a:lnTo>
                    <a:lnTo>
                      <a:pt x="472" y="1083"/>
                    </a:lnTo>
                    <a:lnTo>
                      <a:pt x="402" y="1072"/>
                    </a:lnTo>
                    <a:lnTo>
                      <a:pt x="337" y="1048"/>
                    </a:lnTo>
                    <a:lnTo>
                      <a:pt x="275" y="1017"/>
                    </a:lnTo>
                    <a:lnTo>
                      <a:pt x="215" y="977"/>
                    </a:lnTo>
                    <a:lnTo>
                      <a:pt x="160" y="928"/>
                    </a:lnTo>
                    <a:lnTo>
                      <a:pt x="110" y="874"/>
                    </a:lnTo>
                    <a:lnTo>
                      <a:pt x="71" y="814"/>
                    </a:lnTo>
                    <a:lnTo>
                      <a:pt x="40" y="752"/>
                    </a:lnTo>
                    <a:lnTo>
                      <a:pt x="17" y="687"/>
                    </a:lnTo>
                    <a:lnTo>
                      <a:pt x="4" y="617"/>
                    </a:lnTo>
                    <a:lnTo>
                      <a:pt x="0" y="545"/>
                    </a:lnTo>
                    <a:lnTo>
                      <a:pt x="4" y="472"/>
                    </a:lnTo>
                    <a:lnTo>
                      <a:pt x="17" y="402"/>
                    </a:lnTo>
                    <a:lnTo>
                      <a:pt x="40" y="336"/>
                    </a:lnTo>
                    <a:lnTo>
                      <a:pt x="71" y="275"/>
                    </a:lnTo>
                    <a:lnTo>
                      <a:pt x="110" y="216"/>
                    </a:lnTo>
                    <a:lnTo>
                      <a:pt x="160" y="160"/>
                    </a:lnTo>
                    <a:lnTo>
                      <a:pt x="215" y="112"/>
                    </a:lnTo>
                    <a:lnTo>
                      <a:pt x="275" y="71"/>
                    </a:lnTo>
                    <a:lnTo>
                      <a:pt x="337" y="40"/>
                    </a:lnTo>
                    <a:lnTo>
                      <a:pt x="402" y="17"/>
                    </a:lnTo>
                    <a:lnTo>
                      <a:pt x="472" y="6"/>
                    </a:lnTo>
                    <a:lnTo>
                      <a:pt x="54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9544595" y="6363136"/>
            <a:ext cx="2465915" cy="388600"/>
            <a:chOff x="9509760" y="6354236"/>
            <a:chExt cx="2465915" cy="388600"/>
          </a:xfrm>
        </p:grpSpPr>
        <p:grpSp>
          <p:nvGrpSpPr>
            <p:cNvPr id="76" name="Group 75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77" name="Rectangle 76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78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9" name="Picture 7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8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6E38C701-4DB5-4F1E-9F37-0E38A1A464F5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82" name="Rectangle 81"/>
          <p:cNvSpPr/>
          <p:nvPr/>
        </p:nvSpPr>
        <p:spPr>
          <a:xfrm>
            <a:off x="7433106" y="2810312"/>
            <a:ext cx="3764826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h-TH" sz="4400" b="1" spc="-110" dirty="0" smtClean="0">
                <a:ln w="3175">
                  <a:noFill/>
                </a:ln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การวางแผนคน</a:t>
            </a:r>
            <a:endParaRPr lang="en-US" sz="4400" b="1" spc="-110" dirty="0">
              <a:ln w="3175">
                <a:noFill/>
              </a:ln>
              <a:solidFill>
                <a:schemeClr val="accent3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817830" y="4868222"/>
            <a:ext cx="3764826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h-TH" sz="4400" b="1" spc="-110" dirty="0" smtClean="0">
                <a:ln w="3175">
                  <a:noFill/>
                </a:ln>
                <a:solidFill>
                  <a:schemeClr val="accent4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การวางแผนเงิน</a:t>
            </a:r>
            <a:endParaRPr lang="en-US" sz="4400" b="1" spc="-110" dirty="0">
              <a:ln w="3175">
                <a:noFill/>
              </a:ln>
              <a:solidFill>
                <a:schemeClr val="accent4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4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585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800" b="1" smtClean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0302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AA65BE-98C8-4402-ACC4-79C5805D3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429" y="2060082"/>
            <a:ext cx="5985728" cy="368694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771503" y="2397211"/>
            <a:ext cx="4926228" cy="19111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A :</a:t>
            </a:r>
            <a:r>
              <a:rPr lang="th-TH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งานออกแบบรายละเอียดงานทาง</a:t>
            </a:r>
            <a:endParaRPr lang="th-TH" sz="3600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  <a:p>
            <a:pPr marL="288000" indent="-288000" algn="l">
              <a:buClr>
                <a:schemeClr val="tx1"/>
              </a:buClr>
              <a:buSzPct val="100000"/>
            </a:pP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B :</a:t>
            </a:r>
            <a:r>
              <a:rPr lang="th-TH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งานออกแบบโครงสร้างสะพาน</a:t>
            </a:r>
            <a:r>
              <a:rPr lang="en-US" sz="36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/</a:t>
            </a:r>
            <a:r>
              <a:rPr lang="th-TH" sz="36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โครงสร้างทางแยกต่างระดับ</a:t>
            </a:r>
            <a:endParaRPr lang="th-TH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4B160068-5A6D-4C28-9BA8-A02B04C8C164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20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271974" y="795418"/>
            <a:ext cx="11920026" cy="10550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ความสัมพันธ์ระหว่างกิจกรรมแบบมีเวลาเหลื่อม (</a:t>
            </a:r>
            <a:r>
              <a:rPr lang="en-US" b="1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RELATIONSHIPS WITH LAG)  </a:t>
            </a:r>
            <a:endParaRPr lang="th-TH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4555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49" y="-164371"/>
            <a:ext cx="11582400" cy="838200"/>
          </a:xfrm>
        </p:spPr>
        <p:txBody>
          <a:bodyPr>
            <a:normAutofit/>
          </a:bodyPr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คน 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จาก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Activity+MAN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MONTH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83505" y="1045068"/>
            <a:ext cx="5798596" cy="574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3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5" name="Group 4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8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9483EB9E-D3B8-4CFD-84A3-31E62E7BCF5C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21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255401" y="521848"/>
            <a:ext cx="4054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ตย. หน้าที่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รับผิดชอบของ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บุคลากรหลัก</a:t>
            </a:r>
            <a:endParaRPr lang="th-TH" sz="28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87027" y="1824118"/>
            <a:ext cx="2533312" cy="2250241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Proposal: </a:t>
            </a:r>
            <a:r>
              <a:rPr lang="th-TH" sz="3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ข้อเสนอราคา </a:t>
            </a:r>
            <a:r>
              <a:rPr lang="th-TH" sz="3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3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แผน</a:t>
            </a:r>
            <a:r>
              <a:rPr lang="th-TH" sz="3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คน+แผนงาน+แผนเงิน</a:t>
            </a:r>
            <a:endParaRPr kumimoji="0" lang="th-TH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5577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410" y="1170703"/>
            <a:ext cx="8841385" cy="477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1177900" y="549490"/>
            <a:ext cx="10617200" cy="79966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defTabSz="914400">
              <a:spcBef>
                <a:spcPct val="0"/>
              </a:spcBef>
            </a:pPr>
            <a:r>
              <a:rPr kumimoji="0" lang="th-TH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การวางแผน</a:t>
            </a:r>
            <a:r>
              <a:rPr lang="th-TH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คน +</a:t>
            </a:r>
            <a:r>
              <a:rPr lang="th-TH" sz="36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แผน</a:t>
            </a:r>
            <a:r>
              <a:rPr kumimoji="0" lang="th-TH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เงิน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(MAN MONTH) </a:t>
            </a:r>
            <a:r>
              <a:rPr kumimoji="0" lang="th-TH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จาก</a:t>
            </a: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การคำนวณแผนการทำงาน</a:t>
            </a:r>
            <a:endParaRPr kumimoji="0" lang="th-TH" sz="3600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6F4DFC8B-76FA-4870-81C8-B5832162115F}"/>
              </a:ext>
            </a:extLst>
          </p:cNvPr>
          <p:cNvCxnSpPr>
            <a:cxnSpLocks/>
          </p:cNvCxnSpPr>
          <p:nvPr/>
        </p:nvCxnSpPr>
        <p:spPr>
          <a:xfrm rot="10800000" flipV="1">
            <a:off x="9666795" y="5235739"/>
            <a:ext cx="1825757" cy="16415"/>
          </a:xfrm>
          <a:prstGeom prst="straightConnector1">
            <a:avLst/>
          </a:prstGeom>
          <a:ln w="825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B59B2B5C-5FFA-422E-8E8B-1B754DD8CFB5}"/>
              </a:ext>
            </a:extLst>
          </p:cNvPr>
          <p:cNvCxnSpPr>
            <a:cxnSpLocks/>
          </p:cNvCxnSpPr>
          <p:nvPr/>
        </p:nvCxnSpPr>
        <p:spPr>
          <a:xfrm rot="5400000">
            <a:off x="3822781" y="2895914"/>
            <a:ext cx="691978" cy="1588"/>
          </a:xfrm>
          <a:prstGeom prst="straightConnector1">
            <a:avLst/>
          </a:prstGeom>
          <a:ln w="825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/>
        </p:nvSpPr>
        <p:spPr>
          <a:xfrm>
            <a:off x="3023286" y="2261708"/>
            <a:ext cx="2307544" cy="635000"/>
          </a:xfrm>
          <a:prstGeom prst="rect">
            <a:avLst/>
          </a:prstGeom>
        </p:spPr>
        <p:txBody>
          <a:bodyPr vert="horz" anchor="t">
            <a:normAutofit fontScale="67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n-US" sz="3600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วางแผน</a:t>
            </a:r>
            <a:r>
              <a:rPr lang="th-TH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คน</a:t>
            </a:r>
            <a:r>
              <a:rPr kumimoji="0" lang="th-TH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9509760" y="4565232"/>
            <a:ext cx="2637319" cy="838200"/>
          </a:xfrm>
          <a:prstGeom prst="rect">
            <a:avLst/>
          </a:prstGeom>
        </p:spPr>
        <p:txBody>
          <a:bodyPr vert="horz" anchor="t">
            <a:normAutofit fontScale="82500"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 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แผน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เงิน</a:t>
            </a:r>
            <a:r>
              <a:rPr kumimoji="0" lang="th-TH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รูปภาพ 2" descr="LOGO COT (TM)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5889883"/>
            <a:ext cx="442913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710170" y="6091195"/>
            <a:ext cx="25425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บริษัท คอนซัลแทนท์ ออฟ เทคโนโลยี จำกัด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pic>
        <p:nvPicPr>
          <p:cNvPr id="21" name="Picture 2" descr="Logo Infin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76988"/>
            <a:ext cx="698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59027" y="6519446"/>
            <a:ext cx="23642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851525" algn="r"/>
              </a:tabLst>
            </a:pPr>
            <a:r>
              <a:rPr kumimoji="0" lang="th-TH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บริษัท อินฟินิตี้ แพลน เมเนจเม้นท์ จำกัด</a:t>
            </a:r>
            <a:endParaRPr kumimoji="0" lang="th-TH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14" name="Group 13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23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5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5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09DD1A1E-9AED-4867-82FC-885CDEEE53C4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22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6777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65264" y="265259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558" y="197708"/>
            <a:ext cx="10617028" cy="637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A229618-C730-4064-A23C-25C66DA80F88}"/>
              </a:ext>
            </a:extLst>
          </p:cNvPr>
          <p:cNvSpPr/>
          <p:nvPr/>
        </p:nvSpPr>
        <p:spPr>
          <a:xfrm>
            <a:off x="650789" y="189470"/>
            <a:ext cx="2496065" cy="496779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7" name="Group 6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4411BBF3-A2F9-4AD6-89E5-17C74C5399F9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23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3872986" y="0"/>
            <a:ext cx="72136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ข้อเสนอราคาจาก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MAN MONTH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3779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605" y="154522"/>
            <a:ext cx="11269361" cy="6520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229618-C730-4064-A23C-25C66DA80F88}"/>
              </a:ext>
            </a:extLst>
          </p:cNvPr>
          <p:cNvSpPr/>
          <p:nvPr/>
        </p:nvSpPr>
        <p:spPr>
          <a:xfrm>
            <a:off x="345989" y="123568"/>
            <a:ext cx="2496065" cy="496779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7" name="Group 6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0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8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F2DBA8D2-2424-4C52-8572-2B0C83FF5BF7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24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978400" y="0"/>
            <a:ext cx="72136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ข้อเสนอราคาจาก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MAN MONTH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5925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638" y="191801"/>
            <a:ext cx="6474939" cy="653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229618-C730-4064-A23C-25C66DA80F88}"/>
              </a:ext>
            </a:extLst>
          </p:cNvPr>
          <p:cNvSpPr/>
          <p:nvPr/>
        </p:nvSpPr>
        <p:spPr>
          <a:xfrm>
            <a:off x="2331307" y="107092"/>
            <a:ext cx="2496065" cy="496779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6" name="Group 5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9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7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FC928303-E000-4D2B-9229-47440DB2AE07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25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8" name="Title 1"/>
          <p:cNvSpPr txBox="1">
            <a:spLocks/>
          </p:cNvSpPr>
          <p:nvPr/>
        </p:nvSpPr>
        <p:spPr>
          <a:xfrm>
            <a:off x="4978400" y="0"/>
            <a:ext cx="72136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ข้อเสนอราคาจาก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MAN MONTH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Angsana New" pitchFamily="18" charset="-34"/>
              <a:ea typeface="+mj-ea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9873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1700"/>
          </a:xfrm>
        </p:spPr>
        <p:txBody>
          <a:bodyPr>
            <a:noAutofit/>
          </a:bodyPr>
          <a:lstStyle/>
          <a:p>
            <a:pPr indent="-288000" algn="ctr">
              <a:spcBef>
                <a:spcPts val="600"/>
              </a:spcBef>
            </a:pP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โครงการ สบ. </a:t>
            </a:r>
            <a:r>
              <a:rPr lang="th-TH" sz="3600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สะพานข้ามแม่น้ำแม่กลองบนทางหลวง หมายเลข 3643 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จ.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สมุทรสงคราม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934" y="1126724"/>
            <a:ext cx="11341166" cy="531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3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5" name="Group 4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8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5A311DF2-AA34-4122-BD65-D1ED08924307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26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53934" y="499022"/>
            <a:ext cx="109474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ข้อเสนอราคาจาก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MAN MONTH (2 </a:t>
            </a:r>
            <a:r>
              <a:rPr lang="th-TH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บ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: cot80%&amp;inf20%)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Angsana New" pitchFamily="18" charset="-34"/>
              <a:ea typeface="+mj-ea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5436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123092"/>
            <a:ext cx="12192000" cy="901700"/>
          </a:xfrm>
        </p:spPr>
        <p:txBody>
          <a:bodyPr>
            <a:noAutofit/>
          </a:bodyPr>
          <a:lstStyle/>
          <a:p>
            <a:pPr indent="-288000" algn="ctr">
              <a:spcBef>
                <a:spcPts val="600"/>
              </a:spcBef>
            </a:pP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โครงการ สบ. </a:t>
            </a:r>
            <a:r>
              <a:rPr lang="th-TH" sz="3600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สะพานข้ามแม่น้ำแม่กลองบนทางหลวง หมายเลข 3643 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จ.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สมุทรสงคราม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939" y="916149"/>
            <a:ext cx="9873761" cy="555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4"/>
          <p:cNvGrpSpPr/>
          <p:nvPr/>
        </p:nvGrpSpPr>
        <p:grpSpPr>
          <a:xfrm>
            <a:off x="9726084" y="6442459"/>
            <a:ext cx="2465915" cy="388600"/>
            <a:chOff x="9509760" y="6354236"/>
            <a:chExt cx="2465915" cy="388600"/>
          </a:xfrm>
        </p:grpSpPr>
        <p:grpSp>
          <p:nvGrpSpPr>
            <p:cNvPr id="6" name="Group 5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9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7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60A2F45F-AB28-491F-9439-2896E767D0B6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27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915912" y="373919"/>
            <a:ext cx="98552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2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2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ข้อเสนอราคาจาก</a:t>
            </a:r>
            <a:r>
              <a:rPr lang="en-US" sz="32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MAN MONTH (2 </a:t>
            </a:r>
            <a:r>
              <a:rPr lang="th-TH" sz="32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บ</a:t>
            </a:r>
            <a:r>
              <a:rPr lang="en-US" sz="32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: cot80%&amp;inf20%)</a:t>
            </a:r>
            <a:endParaRPr kumimoji="0" lang="th-TH" sz="32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Angsana New" pitchFamily="18" charset="-34"/>
              <a:ea typeface="+mj-ea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7814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099500"/>
            <a:ext cx="12192000" cy="901700"/>
          </a:xfrm>
        </p:spPr>
        <p:txBody>
          <a:bodyPr>
            <a:normAutofit fontScale="90000"/>
          </a:bodyPr>
          <a:lstStyle/>
          <a:p>
            <a:pPr indent="-288000" algn="ctr">
              <a:spcBef>
                <a:spcPts val="600"/>
              </a:spcBef>
            </a:pPr>
            <a:r>
              <a:rPr lang="th-TH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โครงการ สบ. </a:t>
            </a:r>
            <a:r>
              <a:rPr lang="th-TH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สะพานข้ามแม่น้ำแม่กลองบนทางหลวง หมายเลข 3643 </a:t>
            </a:r>
            <a:r>
              <a:rPr lang="th-TH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จ.สมุทรสงคราม</a:t>
            </a:r>
            <a:br>
              <a:rPr lang="th-TH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2876074"/>
            <a:ext cx="11645900" cy="216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3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6" name="Group 5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9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7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4B376BEA-5E29-46A2-9A9E-96E580B610A8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28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98450" y="1974374"/>
            <a:ext cx="109474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ข้อเสนอราคาจาก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MAN MONTH (2 </a:t>
            </a:r>
            <a:r>
              <a:rPr lang="th-TH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บ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: cot80%&amp;inf20%)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Angsana New" pitchFamily="18" charset="-34"/>
              <a:ea typeface="+mj-ea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9560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479" y="52899"/>
            <a:ext cx="11691946" cy="691673"/>
          </a:xfrm>
        </p:spPr>
        <p:txBody>
          <a:bodyPr>
            <a:noAutofit/>
          </a:bodyPr>
          <a:lstStyle/>
          <a:p>
            <a:pPr indent="-288000" algn="ctr">
              <a:spcBef>
                <a:spcPts val="600"/>
              </a:spcBef>
            </a:pP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โครงการ สบ. </a:t>
            </a:r>
            <a:r>
              <a:rPr lang="th-TH" sz="3600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สะพานข้ามแม่น้ำแม่กลองบนทางหลวง หมายเลข 3643 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จ.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สมุทรสงคราม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940" y="1206200"/>
            <a:ext cx="8783852" cy="5601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3"/>
          <p:cNvGrpSpPr/>
          <p:nvPr/>
        </p:nvGrpSpPr>
        <p:grpSpPr>
          <a:xfrm>
            <a:off x="9726085" y="6469400"/>
            <a:ext cx="2465915" cy="388600"/>
            <a:chOff x="9509760" y="6354236"/>
            <a:chExt cx="2465915" cy="388600"/>
          </a:xfrm>
        </p:grpSpPr>
        <p:grpSp>
          <p:nvGrpSpPr>
            <p:cNvPr id="5" name="Group 4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8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6E06EC88-4D71-4873-A6E6-51141A8696CB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29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691752" y="565498"/>
            <a:ext cx="109474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6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6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ข้อเสนอราคาจาก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MAN MONTH (2 </a:t>
            </a:r>
            <a:r>
              <a:rPr lang="th-TH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บ</a:t>
            </a:r>
            <a:r>
              <a:rPr lang="en-US" sz="36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: cot80%&amp;inf20%)</a:t>
            </a:r>
            <a:endParaRPr kumimoji="0" lang="th-TH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Angsana New" pitchFamily="18" charset="-34"/>
              <a:ea typeface="+mj-ea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5177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485270"/>
          </a:xfr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วางแผน งาน/คน/เงิน </a:t>
            </a:r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เบื้องต้น ใน</a:t>
            </a:r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1093874" y="1811256"/>
            <a:ext cx="10714892" cy="49133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เพื่อเรียนรู้การจำแนก</a:t>
            </a:r>
            <a:r>
              <a:rPr lang="th-TH" sz="3200" b="1" u="sng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รายละเอียดงาน/กิจกรรม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ในโครงการ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เพื่อเรียนรู้</a:t>
            </a:r>
            <a:r>
              <a:rPr lang="th-TH" sz="3200" b="1" u="sng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การวางแผนงาน/กิจกรรม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ให้สอดคล้องกับลักษณะโครงการโดย</a:t>
            </a:r>
            <a: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Bar Chart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Microsoft Project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</a:t>
            </a:r>
            <a:r>
              <a:rPr lang="th-TH" sz="3200" b="1" u="sng" dirty="0" smtClean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วางแผนบุคลากร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โดยสอดคล้องกับ</a:t>
            </a:r>
            <a:r>
              <a:rPr lang="th-TH" sz="3200" b="1" u="sng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แผนงาน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</a:t>
            </a:r>
            <a:r>
              <a:rPr lang="th-TH" sz="3200" b="1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วางแผน/ประมาณการงบประมาณ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โดยสอดคล้องกับ</a:t>
            </a:r>
            <a:r>
              <a:rPr lang="th-TH" sz="3200" b="1" u="sng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แผนงาน</a:t>
            </a:r>
            <a:r>
              <a:rPr lang="th-TH" sz="32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3200" b="1" u="sng" dirty="0" smtClean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แผนคน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</a:t>
            </a:r>
            <a:r>
              <a:rPr lang="th-TH" sz="32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ติดตามความก้าวหน้าของงาน/กิจกรรม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และวิเคราะห์ปัญหา</a:t>
            </a:r>
            <a:r>
              <a:rPr lang="th-TH" sz="32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ความล่าช้า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ปรับปรุง/แก้ไข</a:t>
            </a:r>
          </a:p>
          <a:p>
            <a:pPr algn="l"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th-TH" sz="3200" b="1" u="sng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กรณีศึกษา</a:t>
            </a:r>
            <a:r>
              <a:rPr lang="th-TH" sz="32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ตย. โครงการสำรวจและออกแบบ</a:t>
            </a:r>
            <a:r>
              <a:rPr lang="th-TH" sz="3200" b="1" i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สะพานข้ามแม่น้ำแม่กลองบนทางหลวง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th-TH" sz="3200" b="1" i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หมายเลข 3643 </a:t>
            </a:r>
            <a:r>
              <a:rPr lang="th-TH" sz="32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จ.สมุทรสงคราม</a:t>
            </a: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th-TH" sz="32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indent="-288000" algn="l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>
              <a:spcBef>
                <a:spcPts val="600"/>
              </a:spcBef>
              <a:buClr>
                <a:schemeClr val="tx1"/>
              </a:buClr>
            </a:pPr>
            <a:endPara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>
              <a:spcBef>
                <a:spcPts val="600"/>
              </a:spcBef>
            </a:pPr>
            <a:endPara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551" y="879384"/>
            <a:ext cx="3312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วัตถุประสงค์</a:t>
            </a:r>
            <a:endParaRPr lang="th-TH" sz="4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5834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688" y="1116124"/>
            <a:ext cx="8902699" cy="562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216325" y="0"/>
            <a:ext cx="12192000" cy="901700"/>
          </a:xfrm>
        </p:spPr>
        <p:txBody>
          <a:bodyPr>
            <a:noAutofit/>
          </a:bodyPr>
          <a:lstStyle/>
          <a:p>
            <a:pPr indent="-288000" algn="ctr">
              <a:spcBef>
                <a:spcPts val="600"/>
              </a:spcBef>
            </a:pP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โครงการ สบ. </a:t>
            </a:r>
            <a:r>
              <a:rPr lang="th-TH" sz="3600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สะพานข้ามแม่น้ำแม่กลองบนทางหลวง หมายเลข 3643 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จ.</a:t>
            </a:r>
            <a:r>
              <a:rPr lang="th-TH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สมุทรสงคราม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6" name="Group 5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9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7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6C76B224-B51A-4E23-933D-CB10F448079F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30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847700" y="546100"/>
            <a:ext cx="10947400" cy="711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en-US" sz="3200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Proposal: </a:t>
            </a:r>
            <a:r>
              <a:rPr lang="th-TH" sz="32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ข้อเสนอราคาจาก</a:t>
            </a:r>
            <a:r>
              <a:rPr lang="en-US" sz="32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MAN MONTH (2 </a:t>
            </a:r>
            <a:r>
              <a:rPr lang="th-TH" sz="32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บ</a:t>
            </a:r>
            <a:r>
              <a:rPr lang="en-US" sz="3200" b="1" cap="all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: cot80%&amp;inf20%)</a:t>
            </a:r>
            <a:endParaRPr kumimoji="0" lang="th-TH" sz="32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Angsana New" pitchFamily="18" charset="-34"/>
              <a:ea typeface="+mj-ea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425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705" y="668151"/>
            <a:ext cx="7002036" cy="746455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จุดวัด</a:t>
            </a: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แผนงาน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Mile Stone)</a:t>
            </a:r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271974" y="1738849"/>
            <a:ext cx="11681487" cy="47149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buClr>
                <a:schemeClr val="tx1"/>
              </a:buClr>
            </a:pP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วัตถุประสงค์ </a:t>
            </a: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เพื่อกำหนดวันสำคัญในแผนงาน </a:t>
            </a: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ในการติดตามความก้าวหน้า โครงการก่อสร้างที่มักพบ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คือ </a:t>
            </a:r>
            <a:r>
              <a:rPr lang="th-TH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งาน</a:t>
            </a:r>
            <a:r>
              <a:rPr lang="th-TH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ราชการ มักกำหนดงวดงานต่างๆไว้ โดยอ้างอิงกิจกรรมหรืองานที่ต้องดำเนินการแล้วเสร็จ จึงเบิกเงินงวด</a:t>
            </a: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ดังกล่าวได้ ดังนั้น จึงจำเป็นที่ควรแสดงจุดวัดหรือวันดังกล่าว เพื่อให้เป็นตัวเตือนในการทำงาน และใช้อ้างอิงวันที่ควรแล้วเสร็จในแต่ละงวด </a:t>
            </a:r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1F442AF7-578C-4040-ACC3-DCF439C83728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31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537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1542" y="2657737"/>
            <a:ext cx="10081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§"/>
            </a:pPr>
            <a:r>
              <a:rPr lang="th-TH" sz="3600" b="1" dirty="0" smtClean="0">
                <a:latin typeface="TH Sarabun New" pitchFamily="34" charset="-34"/>
                <a:cs typeface="TH Sarabun New" pitchFamily="34" charset="-34"/>
              </a:rPr>
              <a:t>วันที่ลงนาม </a:t>
            </a:r>
            <a:r>
              <a:rPr lang="en-US" sz="3600" b="1" dirty="0" smtClean="0">
                <a:latin typeface="TH Sarabun New" pitchFamily="34" charset="-34"/>
                <a:cs typeface="TH Sarabun New" pitchFamily="34" charset="-34"/>
              </a:rPr>
              <a:t>		:</a:t>
            </a:r>
            <a:r>
              <a:rPr lang="en-US" sz="3600" b="1" dirty="0"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en-US" sz="3600" b="1" dirty="0" smtClean="0">
                <a:latin typeface="TH Sarabun New" pitchFamily="34" charset="-34"/>
                <a:cs typeface="TH Sarabun New" pitchFamily="34" charset="-34"/>
              </a:rPr>
              <a:t>10 </a:t>
            </a:r>
            <a:r>
              <a:rPr lang="th-TH" sz="3600" b="1" dirty="0" smtClean="0">
                <a:latin typeface="TH Sarabun New" pitchFamily="34" charset="-34"/>
                <a:cs typeface="TH Sarabun New" pitchFamily="34" charset="-34"/>
              </a:rPr>
              <a:t>พฤษภาคม 2562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th-TH" sz="3600" b="1" dirty="0" smtClean="0">
                <a:latin typeface="TH Sarabun New" pitchFamily="34" charset="-34"/>
                <a:cs typeface="TH Sarabun New" pitchFamily="34" charset="-34"/>
              </a:rPr>
              <a:t>ระยะเวลาดำเนินงาน	</a:t>
            </a:r>
            <a:r>
              <a:rPr lang="en-US" sz="3600" b="1" dirty="0" smtClean="0">
                <a:latin typeface="TH Sarabun New" pitchFamily="34" charset="-34"/>
                <a:cs typeface="TH Sarabun New" pitchFamily="34" charset="-34"/>
              </a:rPr>
              <a:t>: 360 </a:t>
            </a:r>
            <a:r>
              <a:rPr lang="th-TH" sz="3600" b="1" dirty="0" smtClean="0">
                <a:latin typeface="TH Sarabun New" pitchFamily="34" charset="-34"/>
                <a:cs typeface="TH Sarabun New" pitchFamily="34" charset="-34"/>
              </a:rPr>
              <a:t>วัน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th-TH" sz="3600" b="1" dirty="0" smtClean="0">
                <a:latin typeface="TH Sarabun New" pitchFamily="34" charset="-34"/>
                <a:cs typeface="TH Sarabun New" pitchFamily="34" charset="-34"/>
              </a:rPr>
              <a:t>วันสิ้นสุดสัญญา		</a:t>
            </a:r>
            <a:r>
              <a:rPr lang="en-US" sz="3600" b="1" dirty="0" smtClean="0">
                <a:latin typeface="TH Sarabun New" pitchFamily="34" charset="-34"/>
                <a:cs typeface="TH Sarabun New" pitchFamily="34" charset="-34"/>
              </a:rPr>
              <a:t>: 4</a:t>
            </a:r>
            <a:r>
              <a:rPr lang="th-TH" sz="3600" b="1" dirty="0" smtClean="0">
                <a:latin typeface="TH Sarabun New" pitchFamily="34" charset="-34"/>
                <a:cs typeface="TH Sarabun New" pitchFamily="34" charset="-34"/>
              </a:rPr>
              <a:t> พฤษภาคม 2563</a:t>
            </a:r>
            <a:endParaRPr lang="th-TH" sz="3600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73" y="1142985"/>
            <a:ext cx="7810512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TH Sarabun New" pitchFamily="34" charset="-34"/>
                <a:cs typeface="TH Sarabun New" pitchFamily="34" charset="-34"/>
              </a:rPr>
              <a:t>ตย</a:t>
            </a:r>
            <a:r>
              <a:rPr lang="th-TH" sz="4000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 สัญญาเลขที่ สบ.4/2562</a:t>
            </a:r>
            <a:endParaRPr lang="th-TH" sz="4000" b="1" dirty="0">
              <a:solidFill>
                <a:schemeClr val="tx1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7" name="Group 6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0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8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754D1109-66A1-43D0-B390-779F87BD60AE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32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4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5973" y="785794"/>
            <a:ext cx="7810512" cy="70788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400000" scaled="0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แผนการดำเนินงาน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30" y="5357827"/>
            <a:ext cx="2145139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ดำเนินการควบคู่กับการสำรวจ ออกแบบ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0486" y="3929067"/>
            <a:ext cx="627095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ออกแบบ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95737" y="2571745"/>
            <a:ext cx="514885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สำรวจ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5207" y="1752599"/>
            <a:ext cx="11988864" cy="5086351"/>
            <a:chOff x="-43" y="1767868"/>
            <a:chExt cx="12192043" cy="5090133"/>
          </a:xfrm>
        </p:grpSpPr>
        <p:pic>
          <p:nvPicPr>
            <p:cNvPr id="5" name="Picture 4" descr="แผนการปฏิบัติงาน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767868"/>
              <a:ext cx="12192000" cy="5090133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43" y="3286124"/>
              <a:ext cx="11620581" cy="1214446"/>
            </a:xfrm>
            <a:prstGeom prst="rect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4500571"/>
              <a:ext cx="12191999" cy="1500197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2143116"/>
              <a:ext cx="9810776" cy="114300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8816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474" y="1856704"/>
            <a:ext cx="10502043" cy="1065237"/>
          </a:xfrm>
        </p:spPr>
        <p:txBody>
          <a:bodyPr>
            <a:normAutofit/>
          </a:bodyPr>
          <a:lstStyle/>
          <a:p>
            <a:pPr algn="l"/>
            <a:r>
              <a:rPr lang="th-TH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จุดวัดแผนงานแบบร้อย</a:t>
            </a:r>
            <a:r>
              <a:rPr lang="th-TH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ละ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Mile Stone %)</a:t>
            </a:r>
            <a:endParaRPr lang="th-TH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462474" y="2921941"/>
            <a:ext cx="11290852" cy="4948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  ใน</a:t>
            </a: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โครงการจะมี</a:t>
            </a:r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การติดตามโครงการแบบร้อย</a:t>
            </a:r>
            <a:r>
              <a:rPr lang="th-TH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ละตามงวดงาน</a:t>
            </a:r>
            <a:r>
              <a:rPr lang="en-US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th-TH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งวดเงิน</a:t>
            </a:r>
            <a:r>
              <a:rPr lang="en-US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)(</a:t>
            </a: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แล้ว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เสร็จ </a:t>
            </a: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20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%,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0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%,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60%,</a:t>
            </a: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80%</a:t>
            </a: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และ 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100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8B4C0278-CF77-4791-A327-B780D4955CA5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34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047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5973" y="785794"/>
            <a:ext cx="7810512" cy="70788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400000" scaled="0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การแบ่งงวดงาน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pic>
        <p:nvPicPr>
          <p:cNvPr id="4" name="Picture 3" descr="งวด 1 2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539" y="1571612"/>
            <a:ext cx="8167240" cy="46774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62227" y="2285992"/>
            <a:ext cx="742955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2762227" y="3286124"/>
            <a:ext cx="742955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2762227" y="5500702"/>
            <a:ext cx="742955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B152706C-7DF1-43DF-B4E5-7B2177EEB29C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35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320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48028" y="663393"/>
            <a:ext cx="7810512" cy="64633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400000" scaled="0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การแบ่งงวดงาน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956790" y="1417460"/>
            <a:ext cx="6712951" cy="4831155"/>
            <a:chOff x="2571726" y="1571612"/>
            <a:chExt cx="7146191" cy="5176266"/>
          </a:xfrm>
        </p:grpSpPr>
        <p:pic>
          <p:nvPicPr>
            <p:cNvPr id="4" name="Picture 3" descr="งวด 1 2 3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1726" y="1571612"/>
              <a:ext cx="7146191" cy="517626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238480" y="2000240"/>
              <a:ext cx="6477045" cy="21431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238480" y="4357694"/>
              <a:ext cx="6477045" cy="21431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238480" y="2857496"/>
              <a:ext cx="6477045" cy="21431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D8E09D1B-CCF2-464C-9E9F-FF2DA045CB24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36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4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290" y="997988"/>
            <a:ext cx="10502043" cy="1065237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การบันทึก</a:t>
            </a:r>
            <a:r>
              <a:rPr lang="th-TH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ความก้าวหน้า</a:t>
            </a:r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Tracking)</a:t>
            </a:r>
            <a:endParaRPr lang="th-TH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34881" y="2084596"/>
            <a:ext cx="11383617" cy="49481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sz="6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การบันทึกความก้าวหน้าของกิจกรรม ตาม</a:t>
            </a:r>
            <a:r>
              <a:rPr lang="th-TH" sz="6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หลักให้บันทึก </a:t>
            </a:r>
            <a:r>
              <a:rPr lang="th-TH" sz="6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3 สิ่ง ดังนี้</a:t>
            </a:r>
            <a:endParaRPr lang="en-US" sz="6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742950" indent="-742950"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r>
              <a:rPr lang="th-TH" sz="7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ปริมาณงานที่ทำได้จริง </a:t>
            </a:r>
            <a:r>
              <a:rPr lang="th-TH" sz="6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เพื่อนำไปวิเคราะห์ความล่าช้าในการทำงาน</a:t>
            </a:r>
          </a:p>
          <a:p>
            <a:pPr marL="742950" indent="-742950"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r>
              <a:rPr lang="th-TH" sz="7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เวลา</a:t>
            </a:r>
            <a:r>
              <a:rPr lang="th-TH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6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ได้แก่วันเริ่ม และ วัน เสร็จ เพื่อวิเคราะห์ผลกระทบกำหนดการโครงการ</a:t>
            </a:r>
          </a:p>
          <a:p>
            <a:pPr marL="742950" indent="-742950"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r>
              <a:rPr lang="th-TH" sz="7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ค่าใช้จ่ายจริง </a:t>
            </a:r>
            <a:r>
              <a:rPr lang="th-TH" sz="6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เพื่อนำไปวิเคราะห์ผลกระทบต้นทุนโครงการ</a:t>
            </a: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01926DAB-E3B3-44E5-9045-09C71E988421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37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3622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6853" y="22024"/>
            <a:ext cx="6280746" cy="666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Logo Infin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76988"/>
            <a:ext cx="698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รูปภาพ 2" descr="LOGO COT (TM)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610483"/>
            <a:ext cx="442913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59027" y="6519446"/>
            <a:ext cx="23642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851525" algn="r"/>
              </a:tabLst>
            </a:pPr>
            <a:r>
              <a:rPr kumimoji="0" lang="th-TH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บริษัท อินฟินิตี้ แพลน เมเนจเม้นท์ จำกัด</a:t>
            </a:r>
            <a:endParaRPr kumimoji="0" lang="th-TH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94270" y="5659395"/>
            <a:ext cx="25425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บริษัท คอนซัลแทนท์ ออฟ เทคโนโลยี จำกัด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5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EE2D5AE6-693D-4F35-963E-52A8FD4F926C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38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442913" y="1493988"/>
            <a:ext cx="2580373" cy="106523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/>
            <a:r>
              <a:rPr lang="th-TH" sz="32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ตย.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การควบคุมงานทั้งหมดของโครงการ ใช้ </a:t>
            </a:r>
            <a: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Bar Chart</a:t>
            </a:r>
            <a: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+</a:t>
            </a:r>
            <a:b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S-Curve </a:t>
            </a:r>
            <a:endParaRPr lang="th-TH" sz="32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240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977" y="1452191"/>
            <a:ext cx="10502043" cy="1065237"/>
          </a:xfrm>
        </p:spPr>
        <p:txBody>
          <a:bodyPr>
            <a:normAutofit/>
          </a:bodyPr>
          <a:lstStyle/>
          <a:p>
            <a:pPr algn="l"/>
            <a:r>
              <a:rPr lang="th-TH" sz="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การวัดปริมาณงานที่ทำได้จริง เป็น </a:t>
            </a:r>
            <a:r>
              <a:rPr lang="en-US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</a:t>
            </a:r>
            <a:endParaRPr lang="th-TH" sz="6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747218" y="2208972"/>
            <a:ext cx="11867016" cy="4948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</a:t>
            </a:r>
            <a:r>
              <a:rPr lang="th-TH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ที่เสร็จ </a:t>
            </a: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จำนวนหน่วยที่แล้วเสร็จ / หน่วยทั้งหมด</a:t>
            </a: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ตัวอย่าง</a:t>
            </a:r>
            <a:endParaRPr lang="th-TH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- </a:t>
            </a: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งาน</a:t>
            </a: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สำรวจและคาดการณ์ปริมาณจราจรและวิเคราะห์ระดับการให้บริการ (</a:t>
            </a:r>
            <a:r>
              <a:rPr lang="en-US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TOR 4.1) </a:t>
            </a: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100 %</a:t>
            </a:r>
            <a:endParaRPr lang="th-TH" sz="3200" b="1" dirty="0" smtClean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งานสำรวจแนวทางและระดับ</a:t>
            </a:r>
            <a:r>
              <a:rPr lang="en-US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(TOR 4.2)</a:t>
            </a: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10</a:t>
            </a:r>
            <a:r>
              <a:rPr lang="th-TH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0%,   </a:t>
            </a:r>
            <a:endParaRPr lang="th-TH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5276879" y="485270"/>
            <a:ext cx="1963226" cy="1065237"/>
          </a:xfrm>
          <a:prstGeom prst="rect">
            <a:avLst/>
          </a:prstGeom>
        </p:spPr>
        <p:txBody>
          <a:bodyPr vert="horz" anchor="t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j-ea"/>
                <a:cs typeface="TH Sarabun New" panose="020B0500040200020003" pitchFamily="34" charset="-34"/>
              </a:rPr>
              <a:t>นิยาม</a:t>
            </a:r>
            <a:endParaRPr kumimoji="0" lang="th-TH" sz="66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ea typeface="+mj-ea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C71A5346-FF16-454E-B686-415D85869946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39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0401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4603" y="653813"/>
            <a:ext cx="3422791" cy="799668"/>
          </a:xfrm>
        </p:spPr>
        <p:txBody>
          <a:bodyPr>
            <a:no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การวางแผนงาน</a:t>
            </a:r>
            <a:endParaRPr lang="th-TH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899633" y="1251431"/>
            <a:ext cx="10714892" cy="806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indent="-288000">
              <a:buClr>
                <a:schemeClr val="tx1"/>
              </a:buClr>
              <a:buSzPct val="100000"/>
            </a:pPr>
            <a:r>
              <a:rPr lang="th-TH" sz="4400" b="1" u="sng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เป้าหมาย</a:t>
            </a:r>
            <a:r>
              <a:rPr lang="th-TH" sz="44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ของการบริหารจัดการโครงการ (</a:t>
            </a:r>
            <a:r>
              <a:rPr lang="en-US" sz="44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Project management targets) 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91282" y="2058073"/>
            <a:ext cx="5931593" cy="385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BA1530B0-A7F0-4779-8298-76F0687BD35F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4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2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475" y="874896"/>
            <a:ext cx="10488727" cy="1065237"/>
          </a:xfrm>
        </p:spPr>
        <p:txBody>
          <a:bodyPr>
            <a:normAutofit/>
          </a:bodyPr>
          <a:lstStyle/>
          <a:p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ตย . การ</a:t>
            </a:r>
            <a:r>
              <a:rPr lang="th-T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วัดปริมาณงานที่ทำได้จริง เป็น 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</a:t>
            </a:r>
            <a:endParaRPr lang="th-TH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445475" y="2051856"/>
            <a:ext cx="11169050" cy="5384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เริ่ม/เสร็จ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ให้เริ่มต้นเป็น 0% และ 100% 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เมื่อเสร็จงาน เปอร์เซ็นต์ขึ้นอยู่กับระยะเวลาของกิจกรรม</a:t>
            </a: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ความเห็น</a:t>
            </a:r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ของผู้บังคับบัญชา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ใช้วิจารณญาณ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จากผู้ที่ได้รับอำนาจ </a:t>
            </a: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อัตราส่วน</a:t>
            </a:r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ค่าใช้จ่าย</a:t>
            </a: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ค่าใช้จ่ายที่จ่ายไปจริง/ต้นทุนของงานนั้น</a:t>
            </a: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5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			</a:t>
            </a:r>
            <a:r>
              <a:rPr lang="en-US" sz="5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th-TH" sz="5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-			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2ECA0D9E-3A21-462B-B749-EDFBFBEA6156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40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850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501" y="892481"/>
            <a:ext cx="10502043" cy="1065237"/>
          </a:xfrm>
        </p:spPr>
        <p:txBody>
          <a:bodyPr>
            <a:normAutofit/>
          </a:bodyPr>
          <a:lstStyle/>
          <a:p>
            <a:pPr algn="l"/>
            <a:r>
              <a:rPr lang="th-TH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 ปริมาณ</a:t>
            </a:r>
            <a:r>
              <a:rPr lang="th-TH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งาน</a:t>
            </a:r>
            <a:r>
              <a:rPr lang="en-US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Project % weight) </a:t>
            </a:r>
            <a:endParaRPr lang="th-TH" sz="6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173501" y="2069441"/>
            <a:ext cx="11746524" cy="538453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น้ำหนัก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งานที่แสดงในรูปแบบ </a:t>
            </a:r>
            <a:r>
              <a:rPr lang="en-US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 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ซึ่งจะมีสูตรดังนี้</a:t>
            </a: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17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</a:t>
            </a:r>
            <a:r>
              <a:rPr lang="th-TH" sz="17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ปริมาณ</a:t>
            </a:r>
            <a:r>
              <a:rPr lang="th-TH" sz="17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งาน</a:t>
            </a:r>
            <a:r>
              <a:rPr lang="en-US" sz="17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= (</a:t>
            </a:r>
            <a:r>
              <a:rPr lang="th-TH" sz="17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ต้นทุนงานที่วางแผน/ต้นทุนโครงการที่วางแผน</a:t>
            </a:r>
            <a:r>
              <a:rPr lang="en-US" sz="17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)x100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en-US" sz="1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			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th-T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-			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*</a:t>
            </a: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259ED125-098F-427A-8E05-023D9DFA0A7D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41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2210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626" y="668151"/>
            <a:ext cx="11031605" cy="1065237"/>
          </a:xfrm>
        </p:spPr>
        <p:txBody>
          <a:bodyPr>
            <a:normAutofit/>
          </a:bodyPr>
          <a:lstStyle/>
          <a:p>
            <a:pPr algn="l"/>
            <a:r>
              <a:rPr lang="th-TH" sz="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 ปริมาณงานตาม</a:t>
            </a:r>
            <a:r>
              <a:rPr lang="th-TH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แผน</a:t>
            </a:r>
            <a:r>
              <a:rPr lang="en-US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(% </a:t>
            </a:r>
            <a:r>
              <a:rPr lang="en-US" sz="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Planned) </a:t>
            </a:r>
            <a:endParaRPr lang="th-TH" sz="6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806626" y="1845111"/>
            <a:ext cx="11169049" cy="5384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น้ำหนัก</a:t>
            </a: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งานหรือปริมาณงานทางภาพโดยรวมของโครงการที่ควรได้ </a:t>
            </a:r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ณวัน</a:t>
            </a: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ที่ประเมิน คิดเป็น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% </a:t>
            </a:r>
            <a:endParaRPr lang="th-TH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ซึ่งจะมีสูตรดังนี้</a:t>
            </a:r>
            <a:endParaRPr lang="th-TH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</a:t>
            </a:r>
            <a:r>
              <a:rPr lang="th-TH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ปริมาณงานตาม</a:t>
            </a:r>
            <a:r>
              <a:rPr lang="th-TH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แผน</a:t>
            </a:r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= (%</a:t>
            </a:r>
            <a:r>
              <a:rPr lang="th-TH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น้ำหนักของทุกงานที่ควรทำแล้วรวมกัน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			</a:t>
            </a:r>
            <a:r>
              <a:rPr lang="en-US" sz="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th-TH" sz="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-			</a:t>
            </a:r>
            <a:r>
              <a:rPr lang="en-US" sz="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*</a:t>
            </a:r>
            <a:endParaRPr lang="th-TH" sz="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1EBDE370-DC0E-46EB-BA7E-2C976E2D6893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42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56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54" y="822142"/>
            <a:ext cx="11334021" cy="1065237"/>
          </a:xfrm>
        </p:spPr>
        <p:txBody>
          <a:bodyPr>
            <a:normAutofit fontScale="90000"/>
          </a:bodyPr>
          <a:lstStyle/>
          <a:p>
            <a:pPr algn="l"/>
            <a:r>
              <a:rPr lang="th-TH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 ปริมาณงานที่ทำ</a:t>
            </a:r>
            <a:r>
              <a:rPr lang="th-TH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ได้</a:t>
            </a:r>
            <a:r>
              <a:rPr lang="en-US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(% </a:t>
            </a:r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Earned, %Actual, %Progress) </a:t>
            </a:r>
            <a:endParaRPr lang="th-TH" sz="6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641654" y="1999102"/>
            <a:ext cx="11169049" cy="538453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น้ำหนัก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งานหรือปริมาณงานทางภาพโดยรวมของโครงการทำจริง </a:t>
            </a: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ณ</a:t>
            </a:r>
            <a:r>
              <a:rPr lang="en-US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วันที่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ประเมิน คิดเป็น</a:t>
            </a:r>
            <a:r>
              <a:rPr lang="en-US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% </a:t>
            </a: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ซึ่งจะมีสูตรดังนี้</a:t>
            </a: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</a:t>
            </a:r>
            <a:r>
              <a:rPr lang="th-TH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ปริมาณงานที่ทำ</a:t>
            </a:r>
            <a:r>
              <a:rPr lang="th-TH" sz="1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ได้</a:t>
            </a:r>
            <a:r>
              <a:rPr lang="en-US" sz="1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= (%</a:t>
            </a:r>
            <a:r>
              <a:rPr lang="th-TH" sz="1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น้ำหนักของทุกงานที่ทำจริงรวมกัน</a:t>
            </a:r>
            <a:r>
              <a:rPr lang="en-US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en-US" sz="1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			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th-T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-			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*</a:t>
            </a: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53B2886E-CA40-4FB9-8300-FAACD9F5897E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43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640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897" y="910066"/>
            <a:ext cx="12807922" cy="1065237"/>
          </a:xfrm>
        </p:spPr>
        <p:txBody>
          <a:bodyPr>
            <a:normAutofit/>
          </a:bodyPr>
          <a:lstStyle/>
          <a:p>
            <a:pPr algn="l"/>
            <a:r>
              <a:rPr lang="th-TH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%แตกต่าง</a:t>
            </a:r>
            <a:r>
              <a:rPr lang="en-US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(% Variance) </a:t>
            </a:r>
            <a:endParaRPr lang="th-TH" sz="6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359897" y="2087026"/>
            <a:ext cx="11254628" cy="538453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แตกต่างระหว่างน้ำหนักงานหรือปริมาณงานทางภาพโดยรวมของโครงการทำจริงกับที่ควรทำได้ </a:t>
            </a: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ณ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9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วันที่</a:t>
            </a:r>
            <a:r>
              <a:rPr lang="th-TH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ประเมิน คิดเป็น</a:t>
            </a:r>
            <a:r>
              <a:rPr lang="en-US" sz="1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% </a:t>
            </a: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ซึ่งจะมีสูตรดังนี้</a:t>
            </a: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%</a:t>
            </a:r>
            <a:r>
              <a:rPr lang="th-TH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แตกต่าง </a:t>
            </a:r>
            <a:r>
              <a:rPr lang="en-US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= (%</a:t>
            </a:r>
            <a:r>
              <a:rPr lang="th-TH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ปริมาณงานที่ทำได้</a:t>
            </a:r>
            <a:r>
              <a:rPr lang="en-US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- %</a:t>
            </a:r>
            <a:r>
              <a:rPr lang="th-TH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ปริมาณงานตามแผน</a:t>
            </a:r>
            <a:r>
              <a:rPr lang="en-US" sz="1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en-US" sz="1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1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th-T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			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th-T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			-			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*</a:t>
            </a:r>
            <a:endParaRPr lang="th-TH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8" name="Group 7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600"/>
              </a:p>
            </p:txBody>
          </p:sp>
          <p:pic>
            <p:nvPicPr>
              <p:cNvPr id="11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43B33DBC-7518-44B0-8279-163EA4EE6BFD}" type="slidenum">
                <a:rPr lang="th-TH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44</a:t>
              </a:fld>
              <a:endParaRPr lang="th-TH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11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6551" y="2663825"/>
            <a:ext cx="7455139" cy="1222375"/>
          </a:xfrm>
        </p:spPr>
        <p:txBody>
          <a:bodyPr>
            <a:normAutofit/>
          </a:bodyPr>
          <a:lstStyle/>
          <a:p>
            <a:pPr algn="ctr"/>
            <a:r>
              <a:rPr lang="th-TH" sz="5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ขอบคุณค่ะ</a:t>
            </a:r>
            <a:endParaRPr lang="th-TH" sz="5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7841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229" y="668151"/>
            <a:ext cx="3690426" cy="1065237"/>
          </a:xfrm>
        </p:spPr>
        <p:txBody>
          <a:bodyPr>
            <a:normAutofit/>
          </a:bodyPr>
          <a:lstStyle/>
          <a:p>
            <a:pPr algn="l"/>
            <a:r>
              <a:rPr lang="th-TH" sz="4000" b="1" u="sng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การควบคุมโครงการ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Diagram 237">
            <a:extLst>
              <a:ext uri="{FF2B5EF4-FFF2-40B4-BE49-F238E27FC236}">
                <a16:creationId xmlns:a16="http://schemas.microsoft.com/office/drawing/2014/main" xmlns="" id="{C012219D-EB72-4600-865F-FCCB963667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070673"/>
              </p:ext>
            </p:extLst>
          </p:nvPr>
        </p:nvGraphicFramePr>
        <p:xfrm>
          <a:off x="907440" y="1200769"/>
          <a:ext cx="10377117" cy="4876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7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D04CAA0D-8FC2-4576-88EB-2E394D871480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5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17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857" y="470882"/>
            <a:ext cx="11270668" cy="1065237"/>
          </a:xfrm>
        </p:spPr>
        <p:txBody>
          <a:bodyPr>
            <a:normAutofit fontScale="90000"/>
          </a:bodyPr>
          <a:lstStyle/>
          <a:p>
            <a:pPr algn="l"/>
            <a:r>
              <a:rPr lang="th-TH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โครงสร้างของ</a:t>
            </a:r>
            <a:r>
              <a:rPr lang="th-TH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โครงการ (</a:t>
            </a:r>
            <a:r>
              <a:rPr lang="en-US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Project Structure) </a:t>
            </a:r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แสดง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WBS (Work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Breakdown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Structure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วางแผนจากล่างไปบน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6ADE368-4252-4200-AD19-E347232A3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79" y="1637868"/>
            <a:ext cx="8123809" cy="49619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92C2C0D-7729-40C4-B9DD-D15E654D879E}"/>
              </a:ext>
            </a:extLst>
          </p:cNvPr>
          <p:cNvSpPr/>
          <p:nvPr/>
        </p:nvSpPr>
        <p:spPr>
          <a:xfrm>
            <a:off x="4201935" y="3120081"/>
            <a:ext cx="2092410" cy="3426941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1889" y="1744607"/>
            <a:ext cx="3128044" cy="335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396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67BE3512-4EF0-465C-A60C-5C41CE85EF12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6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9916160" y="1381554"/>
            <a:ext cx="1996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ตย. </a:t>
            </a:r>
            <a:r>
              <a:rPr lang="en-US" sz="4000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TOR</a:t>
            </a:r>
            <a:endParaRPr lang="th-TH" sz="4000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8336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924" y="668151"/>
            <a:ext cx="8673242" cy="1065237"/>
          </a:xfrm>
        </p:spPr>
        <p:txBody>
          <a:bodyPr>
            <a:normAutofit fontScale="90000"/>
          </a:bodyPr>
          <a:lstStyle/>
          <a:p>
            <a:pPr algn="l"/>
            <a:r>
              <a:rPr lang="th-TH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กิจกรรม</a:t>
            </a:r>
            <a:r>
              <a:rPr lang="th-TH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โครงการ</a:t>
            </a:r>
            <a:r>
              <a:rPr lang="en-US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(Activity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ระบุ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กิจกรรม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+</a:t>
            </a:r>
            <a:r>
              <a:rPr lang="th-TH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ระยะเวลา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1A70EE-33C7-4AB0-A493-9ECFD2D0E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452" y="1471564"/>
            <a:ext cx="7085714" cy="46476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E5E8E28-59EF-4C9C-A9B8-071B150A613A}"/>
              </a:ext>
            </a:extLst>
          </p:cNvPr>
          <p:cNvSpPr/>
          <p:nvPr/>
        </p:nvSpPr>
        <p:spPr>
          <a:xfrm>
            <a:off x="1997918" y="4850296"/>
            <a:ext cx="7818782" cy="1380610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194CBC5A-B6A8-4A14-A751-08A708F3D213}"/>
              </a:ext>
            </a:extLst>
          </p:cNvPr>
          <p:cNvSpPr/>
          <p:nvPr/>
        </p:nvSpPr>
        <p:spPr>
          <a:xfrm>
            <a:off x="9963441" y="5176166"/>
            <a:ext cx="1693100" cy="903358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D7A56A8F-47CD-494B-BFB8-2F8A5D26F019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7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01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615" y="438253"/>
            <a:ext cx="5749885" cy="807308"/>
          </a:xfrm>
        </p:spPr>
        <p:txBody>
          <a:bodyPr>
            <a:noAutofit/>
          </a:bodyPr>
          <a:lstStyle/>
          <a:p>
            <a:r>
              <a:rPr lang="th-TH" sz="40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ผังการวางแผนงาน (</a:t>
            </a:r>
            <a:r>
              <a:rPr lang="en-US" sz="40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Planning) </a:t>
            </a:r>
            <a:r>
              <a:rPr lang="th-TH" sz="40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40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40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4000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</a:br>
            <a:endParaRPr lang="th-TH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4603641" y="6182034"/>
            <a:ext cx="4396923" cy="5759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buClr>
                <a:schemeClr val="tx1"/>
              </a:buClr>
              <a:buSzPct val="100000"/>
            </a:pPr>
            <a:r>
              <a:rPr lang="th-TH" sz="3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กิจกรรมจะต้องมี</a:t>
            </a:r>
            <a:r>
              <a:rPr lang="th-TH" sz="3000" b="1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ชื่อกิจกรรม</a:t>
            </a:r>
            <a:r>
              <a:rPr lang="th-TH" sz="3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</a:t>
            </a:r>
            <a:r>
              <a:rPr lang="th-TH" sz="3000" b="1" dirty="0" smtClean="0">
                <a:solidFill>
                  <a:srgbClr val="00B05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ระยะเวลา</a:t>
            </a:r>
            <a:endParaRPr lang="th-TH" sz="3000" b="1" dirty="0">
              <a:solidFill>
                <a:srgbClr val="00B05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l"/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51292" y="927080"/>
            <a:ext cx="10436826" cy="5186738"/>
            <a:chOff x="651292" y="927080"/>
            <a:chExt cx="10436826" cy="518673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51292" y="927080"/>
              <a:ext cx="10436826" cy="5186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A229618-C730-4064-A23C-25C66DA80F88}"/>
                </a:ext>
              </a:extLst>
            </p:cNvPr>
            <p:cNvSpPr/>
            <p:nvPr/>
          </p:nvSpPr>
          <p:spPr>
            <a:xfrm>
              <a:off x="8690095" y="3119923"/>
              <a:ext cx="1639330" cy="1688757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A229618-C730-4064-A23C-25C66DA80F88}"/>
                </a:ext>
              </a:extLst>
            </p:cNvPr>
            <p:cNvSpPr/>
            <p:nvPr/>
          </p:nvSpPr>
          <p:spPr>
            <a:xfrm>
              <a:off x="5990489" y="5462034"/>
              <a:ext cx="1260000" cy="432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11" name="Group 10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4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2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BC319E58-F29D-4AA8-85A7-1EF8CB2B0000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8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4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974" y="544586"/>
            <a:ext cx="11270668" cy="721396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ลักษณะขอ</a:t>
            </a:r>
            <a:r>
              <a:rPr lang="th-TH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งงาน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(Activity)</a:t>
            </a:r>
            <a:endParaRPr lang="th-TH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8BBEEB-F979-4F3E-AE02-3ECE1D2FE59C}"/>
              </a:ext>
            </a:extLst>
          </p:cNvPr>
          <p:cNvSpPr/>
          <p:nvPr/>
        </p:nvSpPr>
        <p:spPr>
          <a:xfrm>
            <a:off x="173501" y="182881"/>
            <a:ext cx="11844997" cy="6471138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270385-A224-4366-A6F0-2DD8CC224C06}"/>
              </a:ext>
            </a:extLst>
          </p:cNvPr>
          <p:cNvSpPr txBox="1">
            <a:spLocks/>
          </p:cNvSpPr>
          <p:nvPr/>
        </p:nvSpPr>
        <p:spPr>
          <a:xfrm>
            <a:off x="288386" y="1265982"/>
            <a:ext cx="11687289" cy="5600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buClr>
                <a:schemeClr val="tx1"/>
              </a:buClr>
              <a:buSzPct val="100000"/>
            </a:pPr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กิจกรรมจะต้อง</a:t>
            </a:r>
            <a:r>
              <a:rPr lang="th-TH" sz="4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</a:t>
            </a:r>
            <a:r>
              <a:rPr lang="th-TH" sz="40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ชื่อกิจกรรมและระยะเวลา </a:t>
            </a:r>
          </a:p>
          <a:p>
            <a:pPr algn="thaiDist"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เวลา</a:t>
            </a:r>
            <a:r>
              <a:rPr lang="th-TH" sz="40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ของกิจกรรมจะมา</a:t>
            </a:r>
            <a:r>
              <a:rPr lang="th-TH" sz="40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จาก</a:t>
            </a:r>
            <a:r>
              <a:rPr lang="th-TH" sz="4000" b="1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ประมาณการเวลาในการทำงานนั้นๆ </a:t>
            </a:r>
            <a:r>
              <a:rPr lang="en-US" sz="4000" b="1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(TOR)</a:t>
            </a:r>
            <a:endParaRPr lang="th-TH" sz="4000" b="1" u="sng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u="sng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อัตรา</a:t>
            </a:r>
            <a:r>
              <a:rPr lang="th-TH" sz="40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ผลผลิตในการ</a:t>
            </a:r>
            <a:r>
              <a:rPr lang="th-TH" sz="40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ทำงาน</a:t>
            </a:r>
            <a:r>
              <a:rPr lang="th-TH" sz="4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ขึ้นอยู่กับทรัพยากรในการทำงาน เช่น ขึ้นอยู่</a:t>
            </a:r>
            <a:r>
              <a:rPr lang="th-TH" sz="4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กับ </a:t>
            </a:r>
            <a:r>
              <a:rPr lang="th-TH" sz="40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ปสภ.</a:t>
            </a:r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dirty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วิศวกร</a:t>
            </a:r>
            <a:r>
              <a:rPr lang="th-TH" sz="4000" b="1" dirty="0">
                <a:solidFill>
                  <a:srgbClr val="0000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dirty="0">
                <a:solidFill>
                  <a:srgbClr val="0000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สถานการณ์ </a:t>
            </a:r>
            <a:r>
              <a:rPr lang="en-US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COVID-19 </a:t>
            </a:r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เครื่องมือเจาะดิน ….</a:t>
            </a:r>
            <a:endPara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>
              <a:tabLst>
                <a:tab pos="896938" algn="l"/>
              </a:tabLst>
            </a:pPr>
            <a:r>
              <a:rPr lang="th-TH" sz="4000" b="1" u="sng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เช่น</a:t>
            </a:r>
            <a:r>
              <a:rPr lang="th-TH" sz="4000" b="1" dirty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000" b="1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- 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สำรวจ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เก็บข้อมูลปริมาณจราจร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วิเคราห์ปริมาณจราจรในทางหลวง+ทางแยก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สำรวจ เก็บ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ข้อมูล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ปริมาณจราจร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Midblock Count 12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ชั่วโมง จำนวน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จุด </a:t>
            </a: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just"/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- Midblock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Count 24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ชั่วโมง จำนวน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จุด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just"/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- สำรวจ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เก็บข้อมูลปริมาณจราจรบริเวณทางแยก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TMC 12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ชั่วโมง จำนวน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จุด</a:t>
            </a:r>
          </a:p>
          <a:p>
            <a:pPr algn="just"/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- สำรวจ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เก็บข้อมูลปริมาณจราจรจุดต้นทาง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– 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ปลายทาง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OD Survey 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จำนวน </a:t>
            </a:r>
            <a:r>
              <a:rPr lang="en-US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th-TH" sz="3600" dirty="0" smtClean="0">
                <a:solidFill>
                  <a:srgbClr val="0033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จุด</a:t>
            </a:r>
            <a:endParaRPr lang="en-US" sz="3600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buClr>
                <a:schemeClr val="tx1"/>
              </a:buClr>
              <a:buSzPct val="100000"/>
            </a:pPr>
            <a:endParaRPr lang="en-US" sz="4000" b="1" dirty="0" smtClean="0">
              <a:solidFill>
                <a:srgbClr val="0033CC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buClr>
                <a:schemeClr val="tx1"/>
              </a:buClr>
              <a:buSzPct val="100000"/>
            </a:pPr>
            <a:endParaRPr lang="en-US" sz="40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>
              <a:buClr>
                <a:schemeClr val="tx1"/>
              </a:buClr>
              <a:buSzPct val="100000"/>
            </a:pPr>
            <a:endParaRPr lang="th-TH" sz="44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>
              <a:buClr>
                <a:schemeClr val="tx1"/>
              </a:buClr>
            </a:pP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1672411-3FE4-46D4-8CDA-71DB70AECA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852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การวางแผน งาน/คน/เงิน เบื้องต้น ในการบริหารโครงการ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09760" y="6401809"/>
            <a:ext cx="2465915" cy="388600"/>
            <a:chOff x="9509760" y="6354236"/>
            <a:chExt cx="2465915" cy="388600"/>
          </a:xfrm>
        </p:grpSpPr>
        <p:grpSp>
          <p:nvGrpSpPr>
            <p:cNvPr id="9" name="Group 8"/>
            <p:cNvGrpSpPr/>
            <p:nvPr/>
          </p:nvGrpSpPr>
          <p:grpSpPr>
            <a:xfrm>
              <a:off x="9509760" y="6363136"/>
              <a:ext cx="2090057" cy="379700"/>
              <a:chOff x="182880" y="6148251"/>
              <a:chExt cx="3596640" cy="617459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2880" y="6148251"/>
                <a:ext cx="3596640" cy="617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12" name="รูปภาพ 11" descr="LOGO-COT-Ver-1.jp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8721" t="1" b="3791"/>
              <a:stretch/>
            </p:blipFill>
            <p:spPr bwMode="auto">
              <a:xfrm>
                <a:off x="655398" y="6211625"/>
                <a:ext cx="3034645" cy="5540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181" y="6244709"/>
                <a:ext cx="396000" cy="439933"/>
              </a:xfrm>
              <a:prstGeom prst="rect">
                <a:avLst/>
              </a:prstGeom>
            </p:spPr>
          </p:pic>
        </p:grpSp>
        <p:sp>
          <p:nvSpPr>
            <p:cNvPr id="10" name="Rectangle 5"/>
            <p:cNvSpPr/>
            <p:nvPr/>
          </p:nvSpPr>
          <p:spPr>
            <a:xfrm>
              <a:off x="11614525" y="6354236"/>
              <a:ext cx="361150" cy="34745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fld id="{705ACF2B-A5FF-4301-B49D-91CC085107F7}" type="slidenum">
                <a:rPr lang="th-TH" sz="2000" b="1" smtClean="0">
                  <a:solidFill>
                    <a:schemeClr val="bg1"/>
                  </a:solidFill>
                  <a:latin typeface="TH Sarabun New" pitchFamily="34" charset="-34"/>
                  <a:cs typeface="TH Sarabun New" pitchFamily="34" charset="-34"/>
                </a:rPr>
                <a:t>9</a:t>
              </a:fld>
              <a:endParaRPr lang="th-TH" sz="2000" b="1" dirty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7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iz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E96DA"/>
      </a:accent1>
      <a:accent2>
        <a:srgbClr val="48AB83"/>
      </a:accent2>
      <a:accent3>
        <a:srgbClr val="98C42A"/>
      </a:accent3>
      <a:accent4>
        <a:srgbClr val="EBAB2C"/>
      </a:accent4>
      <a:accent5>
        <a:srgbClr val="DA2419"/>
      </a:accent5>
      <a:accent6>
        <a:srgbClr val="530C5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</TotalTime>
  <Words>1655</Words>
  <Application>Microsoft Office PowerPoint</Application>
  <PresentationFormat>Widescreen</PresentationFormat>
  <Paragraphs>264</Paragraphs>
  <Slides>45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8" baseType="lpstr">
      <vt:lpstr>Malgun Gothic</vt:lpstr>
      <vt:lpstr>Angsana New</vt:lpstr>
      <vt:lpstr>Arial</vt:lpstr>
      <vt:lpstr>Browallia New</vt:lpstr>
      <vt:lpstr>Calibri</vt:lpstr>
      <vt:lpstr>Calibri Light</vt:lpstr>
      <vt:lpstr>Cordia New</vt:lpstr>
      <vt:lpstr>Tahoma</vt:lpstr>
      <vt:lpstr>TH Sarabun New</vt:lpstr>
      <vt:lpstr>TH SarabunPSK</vt:lpstr>
      <vt:lpstr>Times New Roman</vt:lpstr>
      <vt:lpstr>Wingdings</vt:lpstr>
      <vt:lpstr>Office Theme</vt:lpstr>
      <vt:lpstr>การวางแผนงาน/คน/เงิน เบื้องต้น ในการบริหารโครงการ</vt:lpstr>
      <vt:lpstr>PowerPoint Presentation</vt:lpstr>
      <vt:lpstr>การวางแผน งาน/คน/เงิน เบื้องต้น ในการบริหารโครงการ</vt:lpstr>
      <vt:lpstr>การวางแผนงาน</vt:lpstr>
      <vt:lpstr>การควบคุมโครงการ</vt:lpstr>
      <vt:lpstr>   โครงสร้างของโครงการ (Project Structure)  แสดง WBS (Work Breakdown Structure วางแผนจากล่างไปบน) </vt:lpstr>
      <vt:lpstr>กิจกรรมโครงการ (Activity ระบุ ชื่อกิจกรรม+ระยะเวลา)</vt:lpstr>
      <vt:lpstr>ผังการวางแผนงาน (Planning)   </vt:lpstr>
      <vt:lpstr>ลักษณะของงาน (Activity)</vt:lpstr>
      <vt:lpstr>PowerPoint Presentation</vt:lpstr>
      <vt:lpstr>ตย. ลักษณะของ Activity</vt:lpstr>
      <vt:lpstr>PowerPoint Presentation</vt:lpstr>
      <vt:lpstr> ตย. แผนการดำเนินงานโครงการ  </vt:lpstr>
      <vt:lpstr>PowerPoint Presentation</vt:lpstr>
      <vt:lpstr>ลักษณะความสัมพันธ์ของ Activity</vt:lpstr>
      <vt:lpstr>2. SS = ความสัมพันธ์แบบเริ่มพร้อมกัน (START TO START)  </vt:lpstr>
      <vt:lpstr>3. FF = ความสัมพันธ์แบบเสร็จพร้อมกัน (FINISH TO FINISH)</vt:lpstr>
      <vt:lpstr>4. SF = ความสัมพันธ์แบบเสร็จได้เมื่อเริ่ม (START TO FINISH)</vt:lpstr>
      <vt:lpstr>ความสัมพันธ์ระหว่างกิจกรรมแบบมีเวลาเหลื่อม (RELATIONSHIPS WITH LAG)  </vt:lpstr>
      <vt:lpstr>PowerPoint Presentation</vt:lpstr>
      <vt:lpstr>การวางแผนคน (จาก Activity+MAN MONTH)</vt:lpstr>
      <vt:lpstr>PowerPoint Presentation</vt:lpstr>
      <vt:lpstr>PowerPoint Presentation</vt:lpstr>
      <vt:lpstr>PowerPoint Presentation</vt:lpstr>
      <vt:lpstr>PowerPoint Presentation</vt:lpstr>
      <vt:lpstr>ตย. โครงการ สบ. สะพานข้ามแม่น้ำแม่กลองบนทางหลวง หมายเลข 3643 จ.สมุทรสงคราม</vt:lpstr>
      <vt:lpstr>ตย. โครงการ สบ. สะพานข้ามแม่น้ำแม่กลองบนทางหลวง หมายเลข 3643 จ.สมุทรสงคราม</vt:lpstr>
      <vt:lpstr>ตย. โครงการ สบ. สะพานข้ามแม่น้ำแม่กลองบนทางหลวง หมายเลข 3643 จ.สมุทรสงคราม </vt:lpstr>
      <vt:lpstr>ตย. โครงการ สบ. สะพานข้ามแม่น้ำแม่กลองบนทางหลวง หมายเลข 3643 จ.สมุทรสงคราม</vt:lpstr>
      <vt:lpstr>ตย. โครงการ สบ. สะพานข้ามแม่น้ำแม่กลองบนทางหลวง หมายเลข 3643 จ.สมุทรสงคราม</vt:lpstr>
      <vt:lpstr>จุดวัดแผนงาน (Mile Stone)</vt:lpstr>
      <vt:lpstr>PowerPoint Presentation</vt:lpstr>
      <vt:lpstr>PowerPoint Presentation</vt:lpstr>
      <vt:lpstr>จุดวัดแผนงานแบบร้อยละ (Mile Stone %)</vt:lpstr>
      <vt:lpstr>PowerPoint Presentation</vt:lpstr>
      <vt:lpstr>PowerPoint Presentation</vt:lpstr>
      <vt:lpstr>การบันทึกความก้าวหน้า (Tracking)</vt:lpstr>
      <vt:lpstr>PowerPoint Presentation</vt:lpstr>
      <vt:lpstr>การวัดปริมาณงานที่ทำได้จริง เป็น %</vt:lpstr>
      <vt:lpstr>ตย . การวัดปริมาณงานที่ทำได้จริง เป็น %</vt:lpstr>
      <vt:lpstr>% ปริมาณงาน (Project % weight) </vt:lpstr>
      <vt:lpstr>% ปริมาณงานตามแผน (% Planned) </vt:lpstr>
      <vt:lpstr>% ปริมาณงานที่ทำได้ (% Earned, %Actual, %Progress) </vt:lpstr>
      <vt:lpstr>%แตกต่าง(% Variance) </vt:lpstr>
      <vt:lpstr>ขอบคุณค่ะ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Farjana Jaman</dc:creator>
  <cp:lastModifiedBy>walailuk.d</cp:lastModifiedBy>
  <cp:revision>210</cp:revision>
  <dcterms:created xsi:type="dcterms:W3CDTF">2016-01-20T22:36:14Z</dcterms:created>
  <dcterms:modified xsi:type="dcterms:W3CDTF">2021-01-27T05:29:09Z</dcterms:modified>
</cp:coreProperties>
</file>