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54"/>
  </p:notesMasterIdLst>
  <p:handoutMasterIdLst>
    <p:handoutMasterId r:id="rId55"/>
  </p:handout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24" r:id="rId17"/>
    <p:sldId id="319" r:id="rId18"/>
    <p:sldId id="320" r:id="rId19"/>
    <p:sldId id="321" r:id="rId20"/>
    <p:sldId id="259" r:id="rId21"/>
    <p:sldId id="260" r:id="rId22"/>
    <p:sldId id="261" r:id="rId23"/>
    <p:sldId id="295" r:id="rId24"/>
    <p:sldId id="271" r:id="rId25"/>
    <p:sldId id="296" r:id="rId26"/>
    <p:sldId id="299" r:id="rId27"/>
    <p:sldId id="297" r:id="rId28"/>
    <p:sldId id="300" r:id="rId29"/>
    <p:sldId id="298" r:id="rId30"/>
    <p:sldId id="303" r:id="rId31"/>
    <p:sldId id="301" r:id="rId32"/>
    <p:sldId id="263" r:id="rId33"/>
    <p:sldId id="302" r:id="rId34"/>
    <p:sldId id="325" r:id="rId35"/>
    <p:sldId id="323" r:id="rId36"/>
    <p:sldId id="328" r:id="rId37"/>
    <p:sldId id="329" r:id="rId38"/>
    <p:sldId id="330" r:id="rId39"/>
    <p:sldId id="331" r:id="rId40"/>
    <p:sldId id="332" r:id="rId41"/>
    <p:sldId id="339" r:id="rId42"/>
    <p:sldId id="334" r:id="rId43"/>
    <p:sldId id="335" r:id="rId44"/>
    <p:sldId id="336" r:id="rId45"/>
    <p:sldId id="337" r:id="rId46"/>
    <p:sldId id="338" r:id="rId47"/>
    <p:sldId id="340" r:id="rId48"/>
    <p:sldId id="341" r:id="rId49"/>
    <p:sldId id="342" r:id="rId50"/>
    <p:sldId id="343" r:id="rId51"/>
    <p:sldId id="344" r:id="rId52"/>
    <p:sldId id="345" r:id="rId53"/>
  </p:sldIdLst>
  <p:sldSz cx="6858000" cy="5143500"/>
  <p:notesSz cx="9939338" cy="6807200"/>
  <p:embeddedFontLst>
    <p:embeddedFont>
      <p:font typeface="Angsana New" panose="02020603050405020304" pitchFamily="18" charset="-34"/>
      <p:regular r:id="rId56"/>
      <p:bold r:id="rId57"/>
      <p:italic r:id="rId58"/>
      <p:boldItalic r:id="rId59"/>
    </p:embeddedFont>
    <p:embeddedFont>
      <p:font typeface="Arvo" panose="020B0604020202020204" charset="0"/>
      <p:regular r:id="rId60"/>
      <p:bold r:id="rId61"/>
      <p:italic r:id="rId62"/>
      <p:boldItalic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Browallia New" panose="020B0604020202020204" pitchFamily="34" charset="-34"/>
      <p:regular r:id="rId68"/>
      <p:bold r:id="rId69"/>
      <p:italic r:id="rId70"/>
      <p:boldItalic r:id="rId71"/>
    </p:embeddedFont>
    <p:embeddedFont>
      <p:font typeface="Roboto Condensed Light" panose="020B0604020202020204" charset="0"/>
      <p:regular r:id="rId72"/>
      <p:bold r:id="rId73"/>
      <p:italic r:id="rId74"/>
      <p:boldItalic r:id="rId75"/>
    </p:embeddedFont>
    <p:embeddedFont>
      <p:font typeface="Cordia New" panose="020B0304020202020204" pitchFamily="34" charset="-34"/>
      <p:regular r:id="rId76"/>
      <p:bold r:id="rId77"/>
      <p:italic r:id="rId78"/>
      <p:boldItalic r:id="rId79"/>
    </p:embeddedFont>
    <p:embeddedFont>
      <p:font typeface="Roboto Condensed" panose="020B0604020202020204" charset="0"/>
      <p:regular r:id="rId80"/>
      <p:bold r:id="rId81"/>
      <p:italic r:id="rId82"/>
      <p:boldItalic r:id="rId8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0000FF"/>
    <a:srgbClr val="800000"/>
    <a:srgbClr val="99FFCC"/>
    <a:srgbClr val="00FFCC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7665BA-8202-44FC-AD62-C9F0E3EA811A}">
  <a:tblStyle styleId="{E27665BA-8202-44FC-AD62-C9F0E3EA8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5DE48A-E3B5-44D0-98CB-AE0B3FDC03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166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74" Type="http://schemas.openxmlformats.org/officeDocument/2006/relationships/font" Target="fonts/font19.fntdata"/><Relationship Id="rId79" Type="http://schemas.openxmlformats.org/officeDocument/2006/relationships/font" Target="fonts/font24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font" Target="fonts/font2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7.fntdata"/><Relationship Id="rId80" Type="http://schemas.openxmlformats.org/officeDocument/2006/relationships/font" Target="fonts/font25.fntdata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font" Target="fonts/font20.fntdata"/><Relationship Id="rId83" Type="http://schemas.openxmlformats.org/officeDocument/2006/relationships/font" Target="fonts/font2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font" Target="fonts/font23.fntdata"/><Relationship Id="rId81" Type="http://schemas.openxmlformats.org/officeDocument/2006/relationships/font" Target="fonts/font26.fntdata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6" Type="http://schemas.openxmlformats.org/officeDocument/2006/relationships/font" Target="fonts/font21.fntdata"/><Relationship Id="rId7" Type="http://schemas.openxmlformats.org/officeDocument/2006/relationships/slide" Target="slides/slide6.xml"/><Relationship Id="rId71" Type="http://schemas.openxmlformats.org/officeDocument/2006/relationships/font" Target="fonts/font1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11.fntdata"/><Relationship Id="rId87" Type="http://schemas.openxmlformats.org/officeDocument/2006/relationships/tableStyles" Target="tableStyles.xml"/><Relationship Id="rId61" Type="http://schemas.openxmlformats.org/officeDocument/2006/relationships/font" Target="fonts/font6.fntdata"/><Relationship Id="rId82" Type="http://schemas.openxmlformats.org/officeDocument/2006/relationships/font" Target="fonts/font2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9992" y="1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15C24-528D-4C7B-9A1B-A4010562A34D}" type="datetimeFigureOut">
              <a:rPr lang="th-TH" smtClean="0"/>
              <a:t>04/10/66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65659"/>
            <a:ext cx="4307046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9992" y="6465659"/>
            <a:ext cx="4307046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979D1-D952-4FB3-8D1F-9A9D7382646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28607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59223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Google Shape;181;g35f391192_0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60419" name="Google Shape;182;g35f391192_0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465033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Google Shape;664;gdebaa7b3a2_1_175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78851" name="Google Shape;665;gdebaa7b3a2_1_175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1326489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Google Shape;664;gdebaa7b3a2_1_175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0899" name="Google Shape;665;gdebaa7b3a2_1_175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4066724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Google Shape;664;gdebaa7b3a2_1_175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2947" name="Google Shape;665;gdebaa7b3a2_1_175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418773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4995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2270087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Google Shape;353;g35ed75ccf_0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7043" name="Google Shape;354;g35ed75ccf_0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3537997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9091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38978342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9091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8963561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9091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37793602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9091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24364098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4630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Google Shape;218;g35f391192_029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62467" name="Google Shape;219;g35f391192_029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26430011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9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37319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67677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17336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1620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41764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29844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75673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01083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4778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6505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Google Shape;226;g35f391192_09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64515" name="Google Shape;227;g35f391192_09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14114750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22121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f391192_017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0633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90061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9091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8592959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04870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4920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68645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44638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71138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9091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3528269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66563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9072411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82654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27161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68558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0202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81327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89091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18913046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80107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656577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017812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4503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68611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410024607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5312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70659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1059627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Google Shape;186;g3606f1c2d_3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72707" name="Google Shape;187;g3606f1c2d_30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2799718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Google Shape;664;gdebaa7b3a2_1_175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74755" name="Google Shape;665;gdebaa7b3a2_1_175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1422145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Google Shape;664;gdebaa7b3a2_1_175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67075" y="511175"/>
            <a:ext cx="3405188" cy="2552700"/>
          </a:xfrm>
          <a:custGeom>
            <a:avLst/>
            <a:gdLst>
              <a:gd name="T0" fmla="*/ 0 w 120000"/>
              <a:gd name="T1" fmla="*/ 0 h 120000"/>
              <a:gd name="T2" fmla="*/ 4572000 w 120000"/>
              <a:gd name="T3" fmla="*/ 0 h 120000"/>
              <a:gd name="T4" fmla="*/ 4572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76803" name="Google Shape;665;gdebaa7b3a2_1_175:notes"/>
          <p:cNvSpPr>
            <a:spLocks noGrp="1"/>
          </p:cNvSpPr>
          <p:nvPr>
            <p:ph type="body" idx="1"/>
          </p:nvPr>
        </p:nvSpPr>
        <p:spPr>
          <a:xfrm>
            <a:off x="993934" y="3233420"/>
            <a:ext cx="7951470" cy="3063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28916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4272911" y="2635519"/>
            <a:ext cx="6669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7088"/>
            <a:ext cx="6496049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1" y="2924826"/>
            <a:ext cx="4941815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5210131" y="4472724"/>
            <a:ext cx="1652123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347644" y="2871148"/>
            <a:ext cx="3070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5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225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225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225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225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225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225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225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225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347644" y="3975449"/>
            <a:ext cx="3070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1500">
                <a:solidFill>
                  <a:schemeClr val="accent5"/>
                </a:solidFill>
              </a:defRPr>
            </a:lvl1pPr>
            <a:lvl2pPr lvl="1" rtl="0"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1500">
                <a:solidFill>
                  <a:schemeClr val="accent5"/>
                </a:solidFill>
              </a:defRPr>
            </a:lvl2pPr>
            <a:lvl3pPr lvl="2" rtl="0"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1500">
                <a:solidFill>
                  <a:schemeClr val="accent5"/>
                </a:solidFill>
              </a:defRPr>
            </a:lvl3pPr>
            <a:lvl4pPr lvl="3" rtl="0"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1500">
                <a:solidFill>
                  <a:schemeClr val="accent5"/>
                </a:solidFill>
              </a:defRPr>
            </a:lvl4pPr>
            <a:lvl5pPr lvl="4" rtl="0"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1500">
                <a:solidFill>
                  <a:schemeClr val="accent5"/>
                </a:solidFill>
              </a:defRPr>
            </a:lvl5pPr>
            <a:lvl6pPr lvl="5" rtl="0"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1500">
                <a:solidFill>
                  <a:schemeClr val="accent5"/>
                </a:solidFill>
              </a:defRPr>
            </a:lvl6pPr>
            <a:lvl7pPr lvl="6" rtl="0"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1500">
                <a:solidFill>
                  <a:schemeClr val="accent5"/>
                </a:solidFill>
              </a:defRPr>
            </a:lvl7pPr>
            <a:lvl8pPr lvl="7" rtl="0"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1500">
                <a:solidFill>
                  <a:schemeClr val="accent5"/>
                </a:solidFill>
              </a:defRPr>
            </a:lvl8pPr>
            <a:lvl9pPr lvl="8" rtl="0">
              <a:spcBef>
                <a:spcPts val="750"/>
              </a:spcBef>
              <a:spcAft>
                <a:spcPts val="750"/>
              </a:spcAft>
              <a:buClr>
                <a:schemeClr val="accent5"/>
              </a:buClr>
              <a:buSzPts val="2000"/>
              <a:buNone/>
              <a:defRPr sz="15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5210131" y="4472724"/>
            <a:ext cx="1652123" cy="670795"/>
            <a:chOff x="5575242" y="4472723"/>
            <a:chExt cx="2202830" cy="670795"/>
          </a:xfrm>
        </p:grpSpPr>
        <p:sp>
          <p:nvSpPr>
            <p:cNvPr id="44" name="Google Shape;44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grpSp>
          <p:nvGrpSpPr>
            <p:cNvPr id="45" name="Google Shape;45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46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  <p:grpSp>
          <p:nvGrpSpPr>
            <p:cNvPr id="48" name="Google Shape;48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49" name="Google Shape;49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</p:grpSp>
      <p:sp>
        <p:nvSpPr>
          <p:cNvPr id="51" name="Google Shape;51;p4"/>
          <p:cNvSpPr/>
          <p:nvPr/>
        </p:nvSpPr>
        <p:spPr>
          <a:xfrm>
            <a:off x="5658362" y="657775"/>
            <a:ext cx="974475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0" y="-7088"/>
            <a:ext cx="6496049" cy="5150588"/>
            <a:chOff x="0" y="-7088"/>
            <a:chExt cx="8661398" cy="5150588"/>
          </a:xfrm>
        </p:grpSpPr>
        <p:sp>
          <p:nvSpPr>
            <p:cNvPr id="53" name="Google Shape;53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54" name="Google Shape;54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55" name="Google Shape;55;p4"/>
          <p:cNvGrpSpPr/>
          <p:nvPr/>
        </p:nvGrpSpPr>
        <p:grpSpPr>
          <a:xfrm rot="10800000" flipH="1">
            <a:off x="1" y="1090763"/>
            <a:ext cx="6635627" cy="2961975"/>
            <a:chOff x="-8178042" y="-4493254"/>
            <a:chExt cx="19483598" cy="6522736"/>
          </a:xfrm>
        </p:grpSpPr>
        <p:sp>
          <p:nvSpPr>
            <p:cNvPr id="56" name="Google Shape;56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622331" y="1202000"/>
            <a:ext cx="3818025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314325" rtl="0">
              <a:spcBef>
                <a:spcPts val="45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2250" i="1">
                <a:solidFill>
                  <a:srgbClr val="FFFFFF"/>
                </a:solidFill>
              </a:defRPr>
            </a:lvl1pPr>
            <a:lvl2pPr marL="685800" lvl="1" indent="-314325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2250" i="1">
                <a:solidFill>
                  <a:srgbClr val="FFFFFF"/>
                </a:solidFill>
              </a:defRPr>
            </a:lvl2pPr>
            <a:lvl3pPr marL="1028700" lvl="2" indent="-314325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2250" i="1">
                <a:solidFill>
                  <a:srgbClr val="FFFFFF"/>
                </a:solidFill>
              </a:defRPr>
            </a:lvl3pPr>
            <a:lvl4pPr marL="1371600" lvl="3" indent="-314325" rtl="0"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2250" i="1">
                <a:solidFill>
                  <a:srgbClr val="FFFFFF"/>
                </a:solidFill>
              </a:defRPr>
            </a:lvl4pPr>
            <a:lvl5pPr marL="1714500" lvl="4" indent="-314325" rtl="0"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2250" i="1">
                <a:solidFill>
                  <a:srgbClr val="FFFFFF"/>
                </a:solidFill>
              </a:defRPr>
            </a:lvl5pPr>
            <a:lvl6pPr marL="2057400" lvl="5" indent="-314325" rtl="0"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2250" i="1">
                <a:solidFill>
                  <a:srgbClr val="FFFFFF"/>
                </a:solidFill>
              </a:defRPr>
            </a:lvl6pPr>
            <a:lvl7pPr marL="2400300" lvl="6" indent="-314325" rtl="0"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2250" i="1">
                <a:solidFill>
                  <a:srgbClr val="FFFFFF"/>
                </a:solidFill>
              </a:defRPr>
            </a:lvl7pPr>
            <a:lvl8pPr marL="2743200" lvl="7" indent="-314325" rtl="0"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2250" i="1">
                <a:solidFill>
                  <a:srgbClr val="FFFFFF"/>
                </a:solidFill>
              </a:defRPr>
            </a:lvl8pPr>
            <a:lvl9pPr marL="3086100" lvl="8" indent="-314325">
              <a:spcBef>
                <a:spcPts val="27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225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4"/>
          <p:cNvSpPr txBox="1"/>
          <p:nvPr/>
        </p:nvSpPr>
        <p:spPr>
          <a:xfrm>
            <a:off x="214950" y="1014575"/>
            <a:ext cx="507375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solidFill>
                  <a:schemeClr val="accent5"/>
                </a:solidFill>
              </a:rPr>
              <a:t>“</a:t>
            </a:r>
            <a:endParaRPr sz="5400" b="1">
              <a:solidFill>
                <a:schemeClr val="accent5"/>
              </a:solidFill>
            </a:endParaRPr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5210131" y="4472724"/>
            <a:ext cx="1652123" cy="670795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3" y="41"/>
            <a:ext cx="5304323" cy="1327315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610706" y="392575"/>
            <a:ext cx="41193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610706" y="1327350"/>
            <a:ext cx="459945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342900" lvl="0" indent="-285750">
              <a:spcBef>
                <a:spcPts val="450"/>
              </a:spcBef>
              <a:spcAft>
                <a:spcPts val="0"/>
              </a:spcAft>
              <a:buSzPts val="2400"/>
              <a:buChar char="▰"/>
              <a:defRPr/>
            </a:lvl1pPr>
            <a:lvl2pPr marL="685800" lvl="1" indent="-285750">
              <a:spcBef>
                <a:spcPts val="750"/>
              </a:spcBef>
              <a:spcAft>
                <a:spcPts val="0"/>
              </a:spcAft>
              <a:buSzPts val="2400"/>
              <a:buChar char="▻"/>
              <a:defRPr/>
            </a:lvl2pPr>
            <a:lvl3pPr marL="1028700" lvl="2" indent="-285750">
              <a:spcBef>
                <a:spcPts val="750"/>
              </a:spcBef>
              <a:spcAft>
                <a:spcPts val="0"/>
              </a:spcAft>
              <a:buSzPts val="2400"/>
              <a:buChar char="▻"/>
              <a:defRPr/>
            </a:lvl3pPr>
            <a:lvl4pPr marL="1371600" lvl="3" indent="-285750">
              <a:spcBef>
                <a:spcPts val="750"/>
              </a:spcBef>
              <a:spcAft>
                <a:spcPts val="0"/>
              </a:spcAft>
              <a:buSzPts val="2400"/>
              <a:buChar char="▻"/>
              <a:defRPr/>
            </a:lvl4pPr>
            <a:lvl5pPr marL="1714500" lvl="4" indent="-285750">
              <a:spcBef>
                <a:spcPts val="750"/>
              </a:spcBef>
              <a:spcAft>
                <a:spcPts val="0"/>
              </a:spcAft>
              <a:buSzPts val="2400"/>
              <a:buChar char="▻"/>
              <a:defRPr/>
            </a:lvl5pPr>
            <a:lvl6pPr marL="2057400" lvl="5" indent="-285750">
              <a:spcBef>
                <a:spcPts val="750"/>
              </a:spcBef>
              <a:spcAft>
                <a:spcPts val="0"/>
              </a:spcAft>
              <a:buSzPts val="2400"/>
              <a:buChar char="▻"/>
              <a:defRPr/>
            </a:lvl6pPr>
            <a:lvl7pPr marL="2400300" lvl="6" indent="-285750">
              <a:spcBef>
                <a:spcPts val="750"/>
              </a:spcBef>
              <a:spcAft>
                <a:spcPts val="0"/>
              </a:spcAft>
              <a:buSzPts val="2400"/>
              <a:buChar char="▻"/>
              <a:defRPr/>
            </a:lvl7pPr>
            <a:lvl8pPr marL="2743200" lvl="7" indent="-285750">
              <a:spcBef>
                <a:spcPts val="750"/>
              </a:spcBef>
              <a:spcAft>
                <a:spcPts val="0"/>
              </a:spcAft>
              <a:buSzPts val="2400"/>
              <a:buChar char="▻"/>
              <a:defRPr/>
            </a:lvl8pPr>
            <a:lvl9pPr marL="3086100" lvl="8" indent="-285750">
              <a:spcBef>
                <a:spcPts val="750"/>
              </a:spcBef>
              <a:spcAft>
                <a:spcPts val="75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3" y="41"/>
            <a:ext cx="5304323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5210131" y="4472724"/>
            <a:ext cx="1652123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610706" y="392575"/>
            <a:ext cx="39438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610706" y="1537988"/>
            <a:ext cx="2533725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66700">
              <a:spcBef>
                <a:spcPts val="450"/>
              </a:spcBef>
              <a:spcAft>
                <a:spcPts val="0"/>
              </a:spcAft>
              <a:buSzPts val="2000"/>
              <a:buChar char="▰"/>
              <a:defRPr sz="1500"/>
            </a:lvl1pPr>
            <a:lvl2pPr marL="685800" lvl="1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2pPr>
            <a:lvl3pPr marL="1028700" lvl="2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3pPr>
            <a:lvl4pPr marL="1371600" lvl="3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4pPr>
            <a:lvl5pPr marL="1714500" lvl="4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5pPr>
            <a:lvl6pPr marL="2057400" lvl="5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6pPr>
            <a:lvl7pPr marL="2400300" lvl="6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7pPr>
            <a:lvl8pPr marL="2743200" lvl="7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8pPr>
            <a:lvl9pPr marL="3086100" lvl="8" indent="-266700">
              <a:spcBef>
                <a:spcPts val="750"/>
              </a:spcBef>
              <a:spcAft>
                <a:spcPts val="750"/>
              </a:spcAft>
              <a:buSzPts val="2000"/>
              <a:buChar char="▻"/>
              <a:defRPr sz="15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3297092" y="1537988"/>
            <a:ext cx="2533725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66700">
              <a:spcBef>
                <a:spcPts val="450"/>
              </a:spcBef>
              <a:spcAft>
                <a:spcPts val="0"/>
              </a:spcAft>
              <a:buSzPts val="2000"/>
              <a:buChar char="▰"/>
              <a:defRPr sz="1500"/>
            </a:lvl1pPr>
            <a:lvl2pPr marL="685800" lvl="1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2pPr>
            <a:lvl3pPr marL="1028700" lvl="2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3pPr>
            <a:lvl4pPr marL="1371600" lvl="3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4pPr>
            <a:lvl5pPr marL="1714500" lvl="4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5pPr>
            <a:lvl6pPr marL="2057400" lvl="5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6pPr>
            <a:lvl7pPr marL="2400300" lvl="6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7pPr>
            <a:lvl8pPr marL="2743200" lvl="7" indent="-266700">
              <a:spcBef>
                <a:spcPts val="750"/>
              </a:spcBef>
              <a:spcAft>
                <a:spcPts val="0"/>
              </a:spcAft>
              <a:buSzPts val="2000"/>
              <a:buChar char="▻"/>
              <a:defRPr sz="1500"/>
            </a:lvl8pPr>
            <a:lvl9pPr marL="3086100" lvl="8" indent="-266700">
              <a:spcBef>
                <a:spcPts val="750"/>
              </a:spcBef>
              <a:spcAft>
                <a:spcPts val="750"/>
              </a:spcAft>
              <a:buSzPts val="2000"/>
              <a:buChar char="▻"/>
              <a:defRPr sz="15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6" y="-1"/>
            <a:ext cx="1652123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5210131" y="4472724"/>
            <a:ext cx="1652123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50"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>
            <a:spLocks noChangeArrowheads="1"/>
          </p:cNvSpPr>
          <p:nvPr/>
        </p:nvSpPr>
        <p:spPr bwMode="auto">
          <a:xfrm>
            <a:off x="5657851" y="657225"/>
            <a:ext cx="975122" cy="433388"/>
          </a:xfrm>
          <a:prstGeom prst="triangle">
            <a:avLst>
              <a:gd name="adj" fmla="val 32426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68569" rIns="68569" bIns="68569" anchor="ctr"/>
          <a:lstStyle>
            <a:lvl1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defTabSz="685800" eaLnBrk="1" hangingPunct="1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endParaRPr lang="th-TH" sz="1050" smtClean="0">
              <a:solidFill>
                <a:srgbClr val="000000"/>
              </a:solidFill>
              <a:latin typeface="Arvo" charset="0"/>
              <a:sym typeface="Arvo" charset="0"/>
            </a:endParaRPr>
          </a:p>
        </p:txBody>
      </p:sp>
      <p:grpSp>
        <p:nvGrpSpPr>
          <p:cNvPr id="4" name="Google Shape;11;p2"/>
          <p:cNvGrpSpPr>
            <a:grpSpLocks/>
          </p:cNvGrpSpPr>
          <p:nvPr/>
        </p:nvGrpSpPr>
        <p:grpSpPr bwMode="auto">
          <a:xfrm>
            <a:off x="0" y="-7144"/>
            <a:ext cx="6496050" cy="5150644"/>
            <a:chOff x="0" y="-7088"/>
            <a:chExt cx="8661398" cy="5150588"/>
          </a:xfrm>
        </p:grpSpPr>
        <p:sp>
          <p:nvSpPr>
            <p:cNvPr id="5" name="Google Shape;12;p2"/>
            <p:cNvSpPr/>
            <p:nvPr/>
          </p:nvSpPr>
          <p:spPr>
            <a:xfrm>
              <a:off x="0" y="56"/>
              <a:ext cx="3524249" cy="514344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05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13;p2"/>
            <p:cNvSpPr/>
            <p:nvPr/>
          </p:nvSpPr>
          <p:spPr>
            <a:xfrm rot="10800000" flipH="1">
              <a:off x="3517899" y="-7088"/>
              <a:ext cx="5143499" cy="5143444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050" kern="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7" name="Google Shape;14;p2"/>
          <p:cNvGrpSpPr>
            <a:grpSpLocks/>
          </p:cNvGrpSpPr>
          <p:nvPr/>
        </p:nvGrpSpPr>
        <p:grpSpPr bwMode="auto">
          <a:xfrm rot="10800000" flipH="1">
            <a:off x="0" y="1090613"/>
            <a:ext cx="6635354" cy="2962275"/>
            <a:chOff x="-8178042" y="-4493254"/>
            <a:chExt cx="19483598" cy="6522736"/>
          </a:xfrm>
        </p:grpSpPr>
        <p:sp>
          <p:nvSpPr>
            <p:cNvPr id="8" name="Google Shape;15;p2"/>
            <p:cNvSpPr>
              <a:spLocks noChangeArrowheads="1"/>
            </p:cNvSpPr>
            <p:nvPr/>
          </p:nvSpPr>
          <p:spPr bwMode="auto">
            <a:xfrm>
              <a:off x="-8178042" y="-4490633"/>
              <a:ext cx="12966924" cy="65227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1pPr>
              <a:lvl2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2pPr>
              <a:lvl3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3pPr>
              <a:lvl4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4pPr>
              <a:lvl5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9pPr>
            </a:lstStyle>
            <a:p>
              <a:pPr defTabSz="685800" eaLnBrk="1" hangingPunct="1">
                <a:buClr>
                  <a:srgbClr val="000000"/>
                </a:buClr>
                <a:buFont typeface="Arial" panose="020B0604020202020204" pitchFamily="34" charset="0"/>
                <a:buNone/>
                <a:defRPr/>
              </a:pPr>
              <a:endParaRPr lang="th-TH" sz="1050" smtClean="0">
                <a:solidFill>
                  <a:srgbClr val="000000"/>
                </a:solidFill>
                <a:latin typeface="Arvo" charset="0"/>
                <a:sym typeface="Arvo" charset="0"/>
              </a:endParaRPr>
            </a:p>
          </p:txBody>
        </p:sp>
        <p:sp>
          <p:nvSpPr>
            <p:cNvPr id="9" name="Google Shape;16;p2"/>
            <p:cNvSpPr>
              <a:spLocks noChangeArrowheads="1"/>
            </p:cNvSpPr>
            <p:nvPr/>
          </p:nvSpPr>
          <p:spPr bwMode="auto">
            <a:xfrm>
              <a:off x="4785385" y="-4493254"/>
              <a:ext cx="6523666" cy="652273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1pPr>
              <a:lvl2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2pPr>
              <a:lvl3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3pPr>
              <a:lvl4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4pPr>
              <a:lvl5pPr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9pPr>
            </a:lstStyle>
            <a:p>
              <a:pPr defTabSz="685800" eaLnBrk="1" hangingPunct="1">
                <a:buClr>
                  <a:srgbClr val="000000"/>
                </a:buClr>
                <a:buFont typeface="Arial" panose="020B0604020202020204" pitchFamily="34" charset="0"/>
                <a:buNone/>
                <a:defRPr/>
              </a:pPr>
              <a:endParaRPr lang="th-TH" sz="1050" smtClean="0">
                <a:solidFill>
                  <a:srgbClr val="000000"/>
                </a:solidFill>
                <a:latin typeface="Arvo" charset="0"/>
                <a:sym typeface="Arvo" charset="0"/>
              </a:endParaRPr>
            </a:p>
          </p:txBody>
        </p:sp>
      </p:grpSp>
      <p:grpSp>
        <p:nvGrpSpPr>
          <p:cNvPr id="10" name="Google Shape;17;p2"/>
          <p:cNvGrpSpPr>
            <a:grpSpLocks/>
          </p:cNvGrpSpPr>
          <p:nvPr/>
        </p:nvGrpSpPr>
        <p:grpSpPr bwMode="auto">
          <a:xfrm>
            <a:off x="2757487" y="4277916"/>
            <a:ext cx="4111229" cy="433388"/>
            <a:chOff x="5582265" y="4646738"/>
            <a:chExt cx="5480829" cy="432996"/>
          </a:xfrm>
        </p:grpSpPr>
        <p:sp>
          <p:nvSpPr>
            <p:cNvPr id="11" name="Google Shape;18;p2"/>
            <p:cNvSpPr/>
            <p:nvPr/>
          </p:nvSpPr>
          <p:spPr>
            <a:xfrm rot="10800000">
              <a:off x="5582265" y="4948884"/>
              <a:ext cx="393642" cy="13085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sz="105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19;p2"/>
            <p:cNvGrpSpPr>
              <a:grpSpLocks/>
            </p:cNvGrpSpPr>
            <p:nvPr/>
          </p:nvGrpSpPr>
          <p:grpSpPr bwMode="auto"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13" name="Google Shape;20;p2"/>
              <p:cNvSpPr/>
              <p:nvPr/>
            </p:nvSpPr>
            <p:spPr>
              <a:xfrm>
                <a:off x="-24158754" y="330075"/>
                <a:ext cx="28910911" cy="169936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sz="105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21;p2"/>
              <p:cNvSpPr/>
              <p:nvPr/>
            </p:nvSpPr>
            <p:spPr>
              <a:xfrm>
                <a:off x="4707873" y="330075"/>
                <a:ext cx="1700642" cy="169936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sz="105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514350" y="1090750"/>
            <a:ext cx="4025925" cy="29619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262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10706" y="392575"/>
            <a:ext cx="39438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10706" y="1327350"/>
            <a:ext cx="459945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9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9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9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9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9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9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9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9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9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8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Google Shape;184;p11"/>
          <p:cNvSpPr txBox="1">
            <a:spLocks noGrp="1"/>
          </p:cNvSpPr>
          <p:nvPr>
            <p:ph type="ctrTitle"/>
          </p:nvPr>
        </p:nvSpPr>
        <p:spPr>
          <a:xfrm>
            <a:off x="315884" y="1344519"/>
            <a:ext cx="5511338" cy="2221706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th-TH" sz="4950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การประเมินการสูญเสีย</a:t>
            </a:r>
            <a:r>
              <a:rPr lang="th-TH" sz="4950" dirty="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สมรรถภาพการ</a:t>
            </a:r>
            <a:r>
              <a:rPr lang="th-TH" sz="495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ได้</a:t>
            </a:r>
            <a:r>
              <a:rPr lang="th-TH" sz="495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ยิน </a:t>
            </a:r>
            <a:endParaRPr lang="th-TH" sz="4950" dirty="0">
              <a:solidFill>
                <a:srgbClr val="FFFFFF"/>
              </a:solidFill>
              <a:latin typeface="Browallia New" panose="020B0604020202020204" pitchFamily="34" charset="-34"/>
              <a:ea typeface="Roboto Condensed" panose="020B0604020202020204" charset="0"/>
              <a:cs typeface="Browallia New" panose="020B0604020202020204" pitchFamily="34" charset="-34"/>
              <a:sym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1542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entagon 46"/>
          <p:cNvSpPr/>
          <p:nvPr/>
        </p:nvSpPr>
        <p:spPr>
          <a:xfrm>
            <a:off x="0" y="353616"/>
            <a:ext cx="2781300" cy="527447"/>
          </a:xfrm>
          <a:prstGeom prst="homePlat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หลักการสำคัญในการแปลผล</a:t>
            </a:r>
          </a:p>
        </p:txBody>
      </p:sp>
      <p:sp>
        <p:nvSpPr>
          <p:cNvPr id="48" name="Google Shape;193;p12"/>
          <p:cNvSpPr txBox="1">
            <a:spLocks/>
          </p:cNvSpPr>
          <p:nvPr/>
        </p:nvSpPr>
        <p:spPr>
          <a:xfrm>
            <a:off x="3573" y="962025"/>
            <a:ext cx="6854428" cy="41814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lIns="68569" tIns="68569" rIns="68569" bIns="6856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85800">
              <a:buClr>
                <a:schemeClr val="dk1"/>
              </a:buClr>
              <a:buSzPts val="1100"/>
              <a:defRPr/>
            </a:pPr>
            <a:endParaRPr lang="th-TH" sz="1500" b="1" dirty="0">
              <a:solidFill>
                <a:schemeClr val="tx1">
                  <a:lumMod val="75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814388" lvl="1" indent="-257175" defTabSz="68580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การตรวจติดตาม/ตรวจประจำปี</a:t>
            </a:r>
          </a:p>
          <a:p>
            <a:pPr lvl="1" defTabSz="685800">
              <a:buClr>
                <a:schemeClr val="dk1"/>
              </a:buClr>
              <a:buSzPts val="1100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      นำผลการตรวจการได้ยินพื้นฐาน (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audiogram)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มาประกอบการอ่านผล เพื่อหาระดับการได้ยินผิดปกติของลูกจ้าง เพี่อส่งต่อพบแพทย์ตรวจวินิจฉัยเพิ่มเติม โดยพิจารณาจาก</a:t>
            </a:r>
          </a:p>
          <a:p>
            <a:pPr lvl="1" defTabSz="685800">
              <a:buClr>
                <a:schemeClr val="dk1"/>
              </a:buClr>
              <a:buSzPts val="1100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1114425" lvl="2" indent="-257175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ค่าเฉลี่ยระดับการได้ยินที่ความถี่ 500 1000 2000 เฮิรตซ์ ต่างจาก 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15 เดซิเบล</a:t>
            </a:r>
          </a:p>
          <a:p>
            <a:pPr marL="1114425" lvl="2" indent="-257175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1114425" lvl="2" indent="-257175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ค่าเฉลี่ยระดับการได้ยินที่ความถี่ 3000 4000 6000 เฮิรตซ์ ต่างจาก 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20 เดซิเบล</a:t>
            </a:r>
          </a:p>
          <a:p>
            <a:pPr marL="1114425" lvl="2" indent="-257175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77828" name="Google Shape;1400;p47"/>
          <p:cNvGrpSpPr>
            <a:grpSpLocks/>
          </p:cNvGrpSpPr>
          <p:nvPr/>
        </p:nvGrpSpPr>
        <p:grpSpPr bwMode="auto">
          <a:xfrm>
            <a:off x="6020991" y="114300"/>
            <a:ext cx="701278" cy="766763"/>
            <a:chOff x="4539787" y="1011032"/>
            <a:chExt cx="598958" cy="720261"/>
          </a:xfrm>
        </p:grpSpPr>
        <p:sp>
          <p:nvSpPr>
            <p:cNvPr id="77831" name="Google Shape;1401;p47"/>
            <p:cNvSpPr>
              <a:spLocks/>
            </p:cNvSpPr>
            <p:nvPr/>
          </p:nvSpPr>
          <p:spPr bwMode="auto">
            <a:xfrm>
              <a:off x="4849480" y="1011032"/>
              <a:ext cx="289264" cy="340491"/>
            </a:xfrm>
            <a:custGeom>
              <a:avLst/>
              <a:gdLst>
                <a:gd name="T0" fmla="*/ 14519 w 518"/>
                <a:gd name="T1" fmla="*/ 153500 h 610"/>
                <a:gd name="T2" fmla="*/ 28480 w 518"/>
                <a:gd name="T3" fmla="*/ 160198 h 610"/>
                <a:gd name="T4" fmla="*/ 36298 w 518"/>
                <a:gd name="T5" fmla="*/ 185316 h 610"/>
                <a:gd name="T6" fmla="*/ 28480 w 518"/>
                <a:gd name="T7" fmla="*/ 210435 h 610"/>
                <a:gd name="T8" fmla="*/ 14519 w 518"/>
                <a:gd name="T9" fmla="*/ 217133 h 610"/>
                <a:gd name="T10" fmla="*/ 0 w 518"/>
                <a:gd name="T11" fmla="*/ 209876 h 610"/>
                <a:gd name="T12" fmla="*/ 0 w 518"/>
                <a:gd name="T13" fmla="*/ 336584 h 610"/>
                <a:gd name="T14" fmla="*/ 5026 w 518"/>
                <a:gd name="T15" fmla="*/ 339933 h 610"/>
                <a:gd name="T16" fmla="*/ 136256 w 518"/>
                <a:gd name="T17" fmla="*/ 296953 h 610"/>
                <a:gd name="T18" fmla="*/ 138489 w 518"/>
                <a:gd name="T19" fmla="*/ 296953 h 610"/>
                <a:gd name="T20" fmla="*/ 141281 w 518"/>
                <a:gd name="T21" fmla="*/ 299744 h 610"/>
                <a:gd name="T22" fmla="*/ 141281 w 518"/>
                <a:gd name="T23" fmla="*/ 309233 h 610"/>
                <a:gd name="T24" fmla="*/ 136814 w 518"/>
                <a:gd name="T25" fmla="*/ 314256 h 610"/>
                <a:gd name="T26" fmla="*/ 140723 w 518"/>
                <a:gd name="T27" fmla="*/ 328769 h 610"/>
                <a:gd name="T28" fmla="*/ 160268 w 518"/>
                <a:gd name="T29" fmla="*/ 328211 h 610"/>
                <a:gd name="T30" fmla="*/ 177021 w 518"/>
                <a:gd name="T31" fmla="*/ 317047 h 610"/>
                <a:gd name="T32" fmla="*/ 170878 w 518"/>
                <a:gd name="T33" fmla="*/ 303093 h 610"/>
                <a:gd name="T34" fmla="*/ 164735 w 518"/>
                <a:gd name="T35" fmla="*/ 301418 h 610"/>
                <a:gd name="T36" fmla="*/ 159151 w 518"/>
                <a:gd name="T37" fmla="*/ 293604 h 610"/>
                <a:gd name="T38" fmla="*/ 160268 w 518"/>
                <a:gd name="T39" fmla="*/ 290255 h 610"/>
                <a:gd name="T40" fmla="*/ 161385 w 518"/>
                <a:gd name="T41" fmla="*/ 289138 h 610"/>
                <a:gd name="T42" fmla="*/ 282004 w 518"/>
                <a:gd name="T43" fmla="*/ 250066 h 610"/>
                <a:gd name="T44" fmla="*/ 284238 w 518"/>
                <a:gd name="T45" fmla="*/ 246716 h 610"/>
                <a:gd name="T46" fmla="*/ 190423 w 518"/>
                <a:gd name="T47" fmla="*/ 45213 h 610"/>
                <a:gd name="T48" fmla="*/ 3909 w 518"/>
                <a:gd name="T49" fmla="*/ 1116 h 610"/>
                <a:gd name="T50" fmla="*/ 0 w 518"/>
                <a:gd name="T51" fmla="*/ 4465 h 610"/>
                <a:gd name="T52" fmla="*/ 0 w 518"/>
                <a:gd name="T53" fmla="*/ 160756 h 610"/>
                <a:gd name="T54" fmla="*/ 14519 w 518"/>
                <a:gd name="T55" fmla="*/ 153500 h 6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57" name="Google Shape;1402;p47"/>
            <p:cNvSpPr/>
            <p:nvPr/>
          </p:nvSpPr>
          <p:spPr>
            <a:xfrm>
              <a:off x="4599784" y="1013269"/>
              <a:ext cx="276599" cy="338881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403;p47"/>
            <p:cNvSpPr/>
            <p:nvPr/>
          </p:nvSpPr>
          <p:spPr>
            <a:xfrm>
              <a:off x="4539787" y="1276097"/>
              <a:ext cx="294903" cy="350064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34" name="Google Shape;1404;p47"/>
            <p:cNvSpPr>
              <a:spLocks/>
            </p:cNvSpPr>
            <p:nvPr/>
          </p:nvSpPr>
          <p:spPr bwMode="auto">
            <a:xfrm>
              <a:off x="4854479" y="1272314"/>
              <a:ext cx="277529" cy="353078"/>
            </a:xfrm>
            <a:custGeom>
              <a:avLst/>
              <a:gdLst>
                <a:gd name="T0" fmla="*/ 182041 w 497"/>
                <a:gd name="T1" fmla="*/ 45181 h 633"/>
                <a:gd name="T2" fmla="*/ 179808 w 497"/>
                <a:gd name="T3" fmla="*/ 60799 h 633"/>
                <a:gd name="T4" fmla="*/ 158588 w 497"/>
                <a:gd name="T5" fmla="*/ 75859 h 633"/>
                <a:gd name="T6" fmla="*/ 132343 w 497"/>
                <a:gd name="T7" fmla="*/ 76417 h 633"/>
                <a:gd name="T8" fmla="*/ 121175 w 497"/>
                <a:gd name="T9" fmla="*/ 65261 h 633"/>
                <a:gd name="T10" fmla="*/ 123967 w 497"/>
                <a:gd name="T11" fmla="*/ 49085 h 633"/>
                <a:gd name="T12" fmla="*/ 3350 w 497"/>
                <a:gd name="T13" fmla="*/ 88130 h 633"/>
                <a:gd name="T14" fmla="*/ 1675 w 497"/>
                <a:gd name="T15" fmla="*/ 93708 h 633"/>
                <a:gd name="T16" fmla="*/ 82644 w 497"/>
                <a:gd name="T17" fmla="*/ 205265 h 633"/>
                <a:gd name="T18" fmla="*/ 83761 w 497"/>
                <a:gd name="T19" fmla="*/ 207496 h 633"/>
                <a:gd name="T20" fmla="*/ 82086 w 497"/>
                <a:gd name="T21" fmla="*/ 210843 h 633"/>
                <a:gd name="T22" fmla="*/ 73152 w 497"/>
                <a:gd name="T23" fmla="*/ 213632 h 633"/>
                <a:gd name="T24" fmla="*/ 67009 w 497"/>
                <a:gd name="T25" fmla="*/ 211401 h 633"/>
                <a:gd name="T26" fmla="*/ 54166 w 497"/>
                <a:gd name="T27" fmla="*/ 219210 h 633"/>
                <a:gd name="T28" fmla="*/ 60867 w 497"/>
                <a:gd name="T29" fmla="*/ 237616 h 633"/>
                <a:gd name="T30" fmla="*/ 76502 w 497"/>
                <a:gd name="T31" fmla="*/ 249888 h 633"/>
                <a:gd name="T32" fmla="*/ 88229 w 497"/>
                <a:gd name="T33" fmla="*/ 240405 h 633"/>
                <a:gd name="T34" fmla="*/ 87670 w 497"/>
                <a:gd name="T35" fmla="*/ 233712 h 633"/>
                <a:gd name="T36" fmla="*/ 93254 w 497"/>
                <a:gd name="T37" fmla="*/ 225903 h 633"/>
                <a:gd name="T38" fmla="*/ 97163 w 497"/>
                <a:gd name="T39" fmla="*/ 225903 h 633"/>
                <a:gd name="T40" fmla="*/ 98280 w 497"/>
                <a:gd name="T41" fmla="*/ 227019 h 633"/>
                <a:gd name="T42" fmla="*/ 187625 w 497"/>
                <a:gd name="T43" fmla="*/ 349731 h 633"/>
                <a:gd name="T44" fmla="*/ 194326 w 497"/>
                <a:gd name="T45" fmla="*/ 347500 h 633"/>
                <a:gd name="T46" fmla="*/ 198793 w 497"/>
                <a:gd name="T47" fmla="*/ 230923 h 633"/>
                <a:gd name="T48" fmla="*/ 257426 w 497"/>
                <a:gd name="T49" fmla="*/ 79763 h 633"/>
                <a:gd name="T50" fmla="*/ 277529 w 497"/>
                <a:gd name="T51" fmla="*/ 5020 h 633"/>
                <a:gd name="T52" fmla="*/ 272503 w 497"/>
                <a:gd name="T53" fmla="*/ 1116 h 633"/>
                <a:gd name="T54" fmla="*/ 170315 w 497"/>
                <a:gd name="T55" fmla="*/ 34025 h 633"/>
                <a:gd name="T56" fmla="*/ 182041 w 497"/>
                <a:gd name="T57" fmla="*/ 45181 h 63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60" name="Google Shape;1405;p47"/>
            <p:cNvSpPr/>
            <p:nvPr/>
          </p:nvSpPr>
          <p:spPr>
            <a:xfrm>
              <a:off x="4661816" y="1370044"/>
              <a:ext cx="388459" cy="361249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829" name="TextBox 20"/>
          <p:cNvSpPr txBox="1">
            <a:spLocks noChangeArrowheads="1"/>
          </p:cNvSpPr>
          <p:nvPr/>
        </p:nvSpPr>
        <p:spPr bwMode="auto">
          <a:xfrm>
            <a:off x="53579" y="4658917"/>
            <a:ext cx="619958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1350" u="sng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ที่มา</a:t>
            </a:r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แนวทางการตรวจคัดกรองสมรรถภาพการได้ยินและการแปลผล (ฉบับปรับปรุง ปี 2560) </a:t>
            </a:r>
          </a:p>
          <a:p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      สำนักโรคจากการประกอบอาชีพและสิ่งแวดล้อม กรมควบคุมโรค</a:t>
            </a:r>
          </a:p>
        </p:txBody>
      </p:sp>
      <p:pic>
        <p:nvPicPr>
          <p:cNvPr id="7783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219" y="4321969"/>
            <a:ext cx="1208485" cy="115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7943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entagon 46"/>
          <p:cNvSpPr/>
          <p:nvPr/>
        </p:nvSpPr>
        <p:spPr>
          <a:xfrm>
            <a:off x="0" y="353616"/>
            <a:ext cx="2781300" cy="527447"/>
          </a:xfrm>
          <a:prstGeom prst="homePlat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หลักการสำคัญในการแปลผล</a:t>
            </a:r>
          </a:p>
        </p:txBody>
      </p:sp>
      <p:grpSp>
        <p:nvGrpSpPr>
          <p:cNvPr id="79875" name="Google Shape;1400;p47"/>
          <p:cNvGrpSpPr>
            <a:grpSpLocks/>
          </p:cNvGrpSpPr>
          <p:nvPr/>
        </p:nvGrpSpPr>
        <p:grpSpPr bwMode="auto">
          <a:xfrm>
            <a:off x="6020991" y="114300"/>
            <a:ext cx="701278" cy="766763"/>
            <a:chOff x="4539787" y="1011032"/>
            <a:chExt cx="598958" cy="720261"/>
          </a:xfrm>
        </p:grpSpPr>
        <p:sp>
          <p:nvSpPr>
            <p:cNvPr id="79878" name="Google Shape;1401;p47"/>
            <p:cNvSpPr>
              <a:spLocks/>
            </p:cNvSpPr>
            <p:nvPr/>
          </p:nvSpPr>
          <p:spPr bwMode="auto">
            <a:xfrm>
              <a:off x="4849480" y="1011032"/>
              <a:ext cx="289264" cy="340491"/>
            </a:xfrm>
            <a:custGeom>
              <a:avLst/>
              <a:gdLst>
                <a:gd name="T0" fmla="*/ 14519 w 518"/>
                <a:gd name="T1" fmla="*/ 153500 h 610"/>
                <a:gd name="T2" fmla="*/ 28480 w 518"/>
                <a:gd name="T3" fmla="*/ 160198 h 610"/>
                <a:gd name="T4" fmla="*/ 36298 w 518"/>
                <a:gd name="T5" fmla="*/ 185316 h 610"/>
                <a:gd name="T6" fmla="*/ 28480 w 518"/>
                <a:gd name="T7" fmla="*/ 210435 h 610"/>
                <a:gd name="T8" fmla="*/ 14519 w 518"/>
                <a:gd name="T9" fmla="*/ 217133 h 610"/>
                <a:gd name="T10" fmla="*/ 0 w 518"/>
                <a:gd name="T11" fmla="*/ 209876 h 610"/>
                <a:gd name="T12" fmla="*/ 0 w 518"/>
                <a:gd name="T13" fmla="*/ 336584 h 610"/>
                <a:gd name="T14" fmla="*/ 5026 w 518"/>
                <a:gd name="T15" fmla="*/ 339933 h 610"/>
                <a:gd name="T16" fmla="*/ 136256 w 518"/>
                <a:gd name="T17" fmla="*/ 296953 h 610"/>
                <a:gd name="T18" fmla="*/ 138489 w 518"/>
                <a:gd name="T19" fmla="*/ 296953 h 610"/>
                <a:gd name="T20" fmla="*/ 141281 w 518"/>
                <a:gd name="T21" fmla="*/ 299744 h 610"/>
                <a:gd name="T22" fmla="*/ 141281 w 518"/>
                <a:gd name="T23" fmla="*/ 309233 h 610"/>
                <a:gd name="T24" fmla="*/ 136814 w 518"/>
                <a:gd name="T25" fmla="*/ 314256 h 610"/>
                <a:gd name="T26" fmla="*/ 140723 w 518"/>
                <a:gd name="T27" fmla="*/ 328769 h 610"/>
                <a:gd name="T28" fmla="*/ 160268 w 518"/>
                <a:gd name="T29" fmla="*/ 328211 h 610"/>
                <a:gd name="T30" fmla="*/ 177021 w 518"/>
                <a:gd name="T31" fmla="*/ 317047 h 610"/>
                <a:gd name="T32" fmla="*/ 170878 w 518"/>
                <a:gd name="T33" fmla="*/ 303093 h 610"/>
                <a:gd name="T34" fmla="*/ 164735 w 518"/>
                <a:gd name="T35" fmla="*/ 301418 h 610"/>
                <a:gd name="T36" fmla="*/ 159151 w 518"/>
                <a:gd name="T37" fmla="*/ 293604 h 610"/>
                <a:gd name="T38" fmla="*/ 160268 w 518"/>
                <a:gd name="T39" fmla="*/ 290255 h 610"/>
                <a:gd name="T40" fmla="*/ 161385 w 518"/>
                <a:gd name="T41" fmla="*/ 289138 h 610"/>
                <a:gd name="T42" fmla="*/ 282004 w 518"/>
                <a:gd name="T43" fmla="*/ 250066 h 610"/>
                <a:gd name="T44" fmla="*/ 284238 w 518"/>
                <a:gd name="T45" fmla="*/ 246716 h 610"/>
                <a:gd name="T46" fmla="*/ 190423 w 518"/>
                <a:gd name="T47" fmla="*/ 45213 h 610"/>
                <a:gd name="T48" fmla="*/ 3909 w 518"/>
                <a:gd name="T49" fmla="*/ 1116 h 610"/>
                <a:gd name="T50" fmla="*/ 0 w 518"/>
                <a:gd name="T51" fmla="*/ 4465 h 610"/>
                <a:gd name="T52" fmla="*/ 0 w 518"/>
                <a:gd name="T53" fmla="*/ 160756 h 610"/>
                <a:gd name="T54" fmla="*/ 14519 w 518"/>
                <a:gd name="T55" fmla="*/ 153500 h 6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57" name="Google Shape;1402;p47"/>
            <p:cNvSpPr/>
            <p:nvPr/>
          </p:nvSpPr>
          <p:spPr>
            <a:xfrm>
              <a:off x="4599784" y="1013269"/>
              <a:ext cx="276599" cy="338881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403;p47"/>
            <p:cNvSpPr/>
            <p:nvPr/>
          </p:nvSpPr>
          <p:spPr>
            <a:xfrm>
              <a:off x="4539787" y="1276097"/>
              <a:ext cx="294903" cy="350064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81" name="Google Shape;1404;p47"/>
            <p:cNvSpPr>
              <a:spLocks/>
            </p:cNvSpPr>
            <p:nvPr/>
          </p:nvSpPr>
          <p:spPr bwMode="auto">
            <a:xfrm>
              <a:off x="4854479" y="1272314"/>
              <a:ext cx="277529" cy="353078"/>
            </a:xfrm>
            <a:custGeom>
              <a:avLst/>
              <a:gdLst>
                <a:gd name="T0" fmla="*/ 182041 w 497"/>
                <a:gd name="T1" fmla="*/ 45181 h 633"/>
                <a:gd name="T2" fmla="*/ 179808 w 497"/>
                <a:gd name="T3" fmla="*/ 60799 h 633"/>
                <a:gd name="T4" fmla="*/ 158588 w 497"/>
                <a:gd name="T5" fmla="*/ 75859 h 633"/>
                <a:gd name="T6" fmla="*/ 132343 w 497"/>
                <a:gd name="T7" fmla="*/ 76417 h 633"/>
                <a:gd name="T8" fmla="*/ 121175 w 497"/>
                <a:gd name="T9" fmla="*/ 65261 h 633"/>
                <a:gd name="T10" fmla="*/ 123967 w 497"/>
                <a:gd name="T11" fmla="*/ 49085 h 633"/>
                <a:gd name="T12" fmla="*/ 3350 w 497"/>
                <a:gd name="T13" fmla="*/ 88130 h 633"/>
                <a:gd name="T14" fmla="*/ 1675 w 497"/>
                <a:gd name="T15" fmla="*/ 93708 h 633"/>
                <a:gd name="T16" fmla="*/ 82644 w 497"/>
                <a:gd name="T17" fmla="*/ 205265 h 633"/>
                <a:gd name="T18" fmla="*/ 83761 w 497"/>
                <a:gd name="T19" fmla="*/ 207496 h 633"/>
                <a:gd name="T20" fmla="*/ 82086 w 497"/>
                <a:gd name="T21" fmla="*/ 210843 h 633"/>
                <a:gd name="T22" fmla="*/ 73152 w 497"/>
                <a:gd name="T23" fmla="*/ 213632 h 633"/>
                <a:gd name="T24" fmla="*/ 67009 w 497"/>
                <a:gd name="T25" fmla="*/ 211401 h 633"/>
                <a:gd name="T26" fmla="*/ 54166 w 497"/>
                <a:gd name="T27" fmla="*/ 219210 h 633"/>
                <a:gd name="T28" fmla="*/ 60867 w 497"/>
                <a:gd name="T29" fmla="*/ 237616 h 633"/>
                <a:gd name="T30" fmla="*/ 76502 w 497"/>
                <a:gd name="T31" fmla="*/ 249888 h 633"/>
                <a:gd name="T32" fmla="*/ 88229 w 497"/>
                <a:gd name="T33" fmla="*/ 240405 h 633"/>
                <a:gd name="T34" fmla="*/ 87670 w 497"/>
                <a:gd name="T35" fmla="*/ 233712 h 633"/>
                <a:gd name="T36" fmla="*/ 93254 w 497"/>
                <a:gd name="T37" fmla="*/ 225903 h 633"/>
                <a:gd name="T38" fmla="*/ 97163 w 497"/>
                <a:gd name="T39" fmla="*/ 225903 h 633"/>
                <a:gd name="T40" fmla="*/ 98280 w 497"/>
                <a:gd name="T41" fmla="*/ 227019 h 633"/>
                <a:gd name="T42" fmla="*/ 187625 w 497"/>
                <a:gd name="T43" fmla="*/ 349731 h 633"/>
                <a:gd name="T44" fmla="*/ 194326 w 497"/>
                <a:gd name="T45" fmla="*/ 347500 h 633"/>
                <a:gd name="T46" fmla="*/ 198793 w 497"/>
                <a:gd name="T47" fmla="*/ 230923 h 633"/>
                <a:gd name="T48" fmla="*/ 257426 w 497"/>
                <a:gd name="T49" fmla="*/ 79763 h 633"/>
                <a:gd name="T50" fmla="*/ 277529 w 497"/>
                <a:gd name="T51" fmla="*/ 5020 h 633"/>
                <a:gd name="T52" fmla="*/ 272503 w 497"/>
                <a:gd name="T53" fmla="*/ 1116 h 633"/>
                <a:gd name="T54" fmla="*/ 170315 w 497"/>
                <a:gd name="T55" fmla="*/ 34025 h 633"/>
                <a:gd name="T56" fmla="*/ 182041 w 497"/>
                <a:gd name="T57" fmla="*/ 45181 h 63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60" name="Google Shape;1405;p47"/>
            <p:cNvSpPr/>
            <p:nvPr/>
          </p:nvSpPr>
          <p:spPr>
            <a:xfrm>
              <a:off x="4661816" y="1370044"/>
              <a:ext cx="388459" cy="361249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6194" y="970360"/>
            <a:ext cx="6854429" cy="37218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257175" indent="-257175" algn="thaiDist">
              <a:buFont typeface="Wingdings" panose="05000000000000000000" pitchFamily="2" charset="2"/>
              <a:buChar char="q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รายละเอียดแนวทางการแปลผลและการสรุปผลการตรวจ/คำแนะนำสำหรับสถานประกอบการ รวมทั้งการรายงานผลให้กับสถานประกอบการ แบ่งตามประเภทการตรวจคัดกรองสมรรถภาพการได้ยิน ได้ดังนี้</a:t>
            </a:r>
          </a:p>
          <a:p>
            <a:pPr algn="thaiDist"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900113" lvl="1" indent="-342900" algn="thaiDist">
              <a:buFont typeface="Arial" panose="020B0604020202020204" pitchFamily="34" charset="0"/>
              <a:buChar char="•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ตรวจเป็นข้อมูลพื้นฐาน/ก่อนเข้างาน (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audiogram)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แนะนำสถานประกอบการ นำผลการตรวจที่ได้เป็นข้อมูลพื้นฐานในการเปรียบเทียบกับผลการตรวจในครั้งถัดไป</a:t>
            </a:r>
          </a:p>
          <a:p>
            <a:pPr marL="900113" lvl="1" indent="-342900" algn="thaiDist">
              <a:buFont typeface="Arial" panose="020B0604020202020204" pitchFamily="34" charset="0"/>
              <a:buChar char="•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ตรวจติดตาม/ประจำปี (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Monitoring / Annual audiogram)</a:t>
            </a:r>
          </a:p>
          <a:p>
            <a:pPr marL="900113" lvl="1" indent="-342900" algn="thaiDist">
              <a:buFont typeface="Arial" panose="020B0604020202020204" pitchFamily="34" charset="0"/>
              <a:buChar char="•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1200150" lvl="2" indent="-342900" algn="thaiDist"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กรณีการตรวจติดตามที่ผู้ให้บริการไม่ได้รับข้อมูลผลการตรวจพื้นฐานจากทางสถานประกอบการ แนะนำให้สถานประกอบการ นำผลการตรวจที่ได้ไปเปรียบเทียบกับผลการตรวจที่เป็นข้อมูลพื้นฐานที่มีอยู่</a:t>
            </a:r>
          </a:p>
          <a:p>
            <a:pPr marL="1200150" lvl="2" indent="-342900" algn="thaiDist"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ผู้ให้บริการได้รับข้อมูลพื้นฐาน ถ้าระดับการได้ยินที่ความถี่ 500 1000 2000 3000 4000 หรือ 6000 เฮิรตซ์ มีค่าเพิ่มขึ้นจาก 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ตั้งแต่ 15 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 HL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ขึ้นไป ที่ความถี่ใดความถี่หนึ่ง ในหูข้างใดข้างหนึ่ง เรียกว่า เกิดภาวะ15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dB-shift </a:t>
            </a: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1200150" lvl="2" indent="-342900" algn="thaiDist"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กรณีไม่พบ 15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dB-shift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ถือว่าผ่านเกณฑ์ </a:t>
            </a:r>
          </a:p>
          <a:p>
            <a:pPr marL="1200150" lvl="2" indent="-342900" algn="thaiDist"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กรณีพบ 15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dB-shift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ควรส่งตรวจยืนยันภายใน 30 วัน </a:t>
            </a:r>
          </a:p>
        </p:txBody>
      </p:sp>
      <p:sp>
        <p:nvSpPr>
          <p:cNvPr id="79877" name="TextBox 20"/>
          <p:cNvSpPr txBox="1">
            <a:spLocks noChangeArrowheads="1"/>
          </p:cNvSpPr>
          <p:nvPr/>
        </p:nvSpPr>
        <p:spPr bwMode="auto">
          <a:xfrm>
            <a:off x="-15478" y="4670823"/>
            <a:ext cx="619958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1350" u="sng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ที่มา</a:t>
            </a:r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แนวทางการตรวจคัดกรองสมรรถภาพการได้ยินและการแปลผล (ฉบับปรับปรุง ปี 2560) </a:t>
            </a:r>
          </a:p>
          <a:p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      สำนักโรคจากการประกอบอาชีพและสิ่งแวดล้อม กรมควบคุมโรค</a:t>
            </a:r>
          </a:p>
        </p:txBody>
      </p:sp>
    </p:spTree>
    <p:extLst>
      <p:ext uri="{BB962C8B-B14F-4D97-AF65-F5344CB8AC3E}">
        <p14:creationId xmlns:p14="http://schemas.microsoft.com/office/powerpoint/2010/main" val="31998345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entagon 46"/>
          <p:cNvSpPr/>
          <p:nvPr/>
        </p:nvSpPr>
        <p:spPr>
          <a:xfrm>
            <a:off x="0" y="353616"/>
            <a:ext cx="2781300" cy="527447"/>
          </a:xfrm>
          <a:prstGeom prst="homePlat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หลักการสำคัญในการแปลผล</a:t>
            </a:r>
          </a:p>
        </p:txBody>
      </p:sp>
      <p:grpSp>
        <p:nvGrpSpPr>
          <p:cNvPr id="81923" name="Google Shape;1400;p47"/>
          <p:cNvGrpSpPr>
            <a:grpSpLocks/>
          </p:cNvGrpSpPr>
          <p:nvPr/>
        </p:nvGrpSpPr>
        <p:grpSpPr bwMode="auto">
          <a:xfrm>
            <a:off x="6020991" y="114300"/>
            <a:ext cx="701278" cy="766763"/>
            <a:chOff x="4539787" y="1011032"/>
            <a:chExt cx="598958" cy="720261"/>
          </a:xfrm>
        </p:grpSpPr>
        <p:sp>
          <p:nvSpPr>
            <p:cNvPr id="81927" name="Google Shape;1401;p47"/>
            <p:cNvSpPr>
              <a:spLocks/>
            </p:cNvSpPr>
            <p:nvPr/>
          </p:nvSpPr>
          <p:spPr bwMode="auto">
            <a:xfrm>
              <a:off x="4849480" y="1011032"/>
              <a:ext cx="289264" cy="340491"/>
            </a:xfrm>
            <a:custGeom>
              <a:avLst/>
              <a:gdLst>
                <a:gd name="T0" fmla="*/ 14519 w 518"/>
                <a:gd name="T1" fmla="*/ 153500 h 610"/>
                <a:gd name="T2" fmla="*/ 28480 w 518"/>
                <a:gd name="T3" fmla="*/ 160198 h 610"/>
                <a:gd name="T4" fmla="*/ 36298 w 518"/>
                <a:gd name="T5" fmla="*/ 185316 h 610"/>
                <a:gd name="T6" fmla="*/ 28480 w 518"/>
                <a:gd name="T7" fmla="*/ 210435 h 610"/>
                <a:gd name="T8" fmla="*/ 14519 w 518"/>
                <a:gd name="T9" fmla="*/ 217133 h 610"/>
                <a:gd name="T10" fmla="*/ 0 w 518"/>
                <a:gd name="T11" fmla="*/ 209876 h 610"/>
                <a:gd name="T12" fmla="*/ 0 w 518"/>
                <a:gd name="T13" fmla="*/ 336584 h 610"/>
                <a:gd name="T14" fmla="*/ 5026 w 518"/>
                <a:gd name="T15" fmla="*/ 339933 h 610"/>
                <a:gd name="T16" fmla="*/ 136256 w 518"/>
                <a:gd name="T17" fmla="*/ 296953 h 610"/>
                <a:gd name="T18" fmla="*/ 138489 w 518"/>
                <a:gd name="T19" fmla="*/ 296953 h 610"/>
                <a:gd name="T20" fmla="*/ 141281 w 518"/>
                <a:gd name="T21" fmla="*/ 299744 h 610"/>
                <a:gd name="T22" fmla="*/ 141281 w 518"/>
                <a:gd name="T23" fmla="*/ 309233 h 610"/>
                <a:gd name="T24" fmla="*/ 136814 w 518"/>
                <a:gd name="T25" fmla="*/ 314256 h 610"/>
                <a:gd name="T26" fmla="*/ 140723 w 518"/>
                <a:gd name="T27" fmla="*/ 328769 h 610"/>
                <a:gd name="T28" fmla="*/ 160268 w 518"/>
                <a:gd name="T29" fmla="*/ 328211 h 610"/>
                <a:gd name="T30" fmla="*/ 177021 w 518"/>
                <a:gd name="T31" fmla="*/ 317047 h 610"/>
                <a:gd name="T32" fmla="*/ 170878 w 518"/>
                <a:gd name="T33" fmla="*/ 303093 h 610"/>
                <a:gd name="T34" fmla="*/ 164735 w 518"/>
                <a:gd name="T35" fmla="*/ 301418 h 610"/>
                <a:gd name="T36" fmla="*/ 159151 w 518"/>
                <a:gd name="T37" fmla="*/ 293604 h 610"/>
                <a:gd name="T38" fmla="*/ 160268 w 518"/>
                <a:gd name="T39" fmla="*/ 290255 h 610"/>
                <a:gd name="T40" fmla="*/ 161385 w 518"/>
                <a:gd name="T41" fmla="*/ 289138 h 610"/>
                <a:gd name="T42" fmla="*/ 282004 w 518"/>
                <a:gd name="T43" fmla="*/ 250066 h 610"/>
                <a:gd name="T44" fmla="*/ 284238 w 518"/>
                <a:gd name="T45" fmla="*/ 246716 h 610"/>
                <a:gd name="T46" fmla="*/ 190423 w 518"/>
                <a:gd name="T47" fmla="*/ 45213 h 610"/>
                <a:gd name="T48" fmla="*/ 3909 w 518"/>
                <a:gd name="T49" fmla="*/ 1116 h 610"/>
                <a:gd name="T50" fmla="*/ 0 w 518"/>
                <a:gd name="T51" fmla="*/ 4465 h 610"/>
                <a:gd name="T52" fmla="*/ 0 w 518"/>
                <a:gd name="T53" fmla="*/ 160756 h 610"/>
                <a:gd name="T54" fmla="*/ 14519 w 518"/>
                <a:gd name="T55" fmla="*/ 153500 h 6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57" name="Google Shape;1402;p47"/>
            <p:cNvSpPr/>
            <p:nvPr/>
          </p:nvSpPr>
          <p:spPr>
            <a:xfrm>
              <a:off x="4599784" y="1013269"/>
              <a:ext cx="276599" cy="338881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403;p47"/>
            <p:cNvSpPr/>
            <p:nvPr/>
          </p:nvSpPr>
          <p:spPr>
            <a:xfrm>
              <a:off x="4539787" y="1276097"/>
              <a:ext cx="294903" cy="350064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30" name="Google Shape;1404;p47"/>
            <p:cNvSpPr>
              <a:spLocks/>
            </p:cNvSpPr>
            <p:nvPr/>
          </p:nvSpPr>
          <p:spPr bwMode="auto">
            <a:xfrm>
              <a:off x="4854479" y="1272314"/>
              <a:ext cx="277529" cy="353078"/>
            </a:xfrm>
            <a:custGeom>
              <a:avLst/>
              <a:gdLst>
                <a:gd name="T0" fmla="*/ 182041 w 497"/>
                <a:gd name="T1" fmla="*/ 45181 h 633"/>
                <a:gd name="T2" fmla="*/ 179808 w 497"/>
                <a:gd name="T3" fmla="*/ 60799 h 633"/>
                <a:gd name="T4" fmla="*/ 158588 w 497"/>
                <a:gd name="T5" fmla="*/ 75859 h 633"/>
                <a:gd name="T6" fmla="*/ 132343 w 497"/>
                <a:gd name="T7" fmla="*/ 76417 h 633"/>
                <a:gd name="T8" fmla="*/ 121175 w 497"/>
                <a:gd name="T9" fmla="*/ 65261 h 633"/>
                <a:gd name="T10" fmla="*/ 123967 w 497"/>
                <a:gd name="T11" fmla="*/ 49085 h 633"/>
                <a:gd name="T12" fmla="*/ 3350 w 497"/>
                <a:gd name="T13" fmla="*/ 88130 h 633"/>
                <a:gd name="T14" fmla="*/ 1675 w 497"/>
                <a:gd name="T15" fmla="*/ 93708 h 633"/>
                <a:gd name="T16" fmla="*/ 82644 w 497"/>
                <a:gd name="T17" fmla="*/ 205265 h 633"/>
                <a:gd name="T18" fmla="*/ 83761 w 497"/>
                <a:gd name="T19" fmla="*/ 207496 h 633"/>
                <a:gd name="T20" fmla="*/ 82086 w 497"/>
                <a:gd name="T21" fmla="*/ 210843 h 633"/>
                <a:gd name="T22" fmla="*/ 73152 w 497"/>
                <a:gd name="T23" fmla="*/ 213632 h 633"/>
                <a:gd name="T24" fmla="*/ 67009 w 497"/>
                <a:gd name="T25" fmla="*/ 211401 h 633"/>
                <a:gd name="T26" fmla="*/ 54166 w 497"/>
                <a:gd name="T27" fmla="*/ 219210 h 633"/>
                <a:gd name="T28" fmla="*/ 60867 w 497"/>
                <a:gd name="T29" fmla="*/ 237616 h 633"/>
                <a:gd name="T30" fmla="*/ 76502 w 497"/>
                <a:gd name="T31" fmla="*/ 249888 h 633"/>
                <a:gd name="T32" fmla="*/ 88229 w 497"/>
                <a:gd name="T33" fmla="*/ 240405 h 633"/>
                <a:gd name="T34" fmla="*/ 87670 w 497"/>
                <a:gd name="T35" fmla="*/ 233712 h 633"/>
                <a:gd name="T36" fmla="*/ 93254 w 497"/>
                <a:gd name="T37" fmla="*/ 225903 h 633"/>
                <a:gd name="T38" fmla="*/ 97163 w 497"/>
                <a:gd name="T39" fmla="*/ 225903 h 633"/>
                <a:gd name="T40" fmla="*/ 98280 w 497"/>
                <a:gd name="T41" fmla="*/ 227019 h 633"/>
                <a:gd name="T42" fmla="*/ 187625 w 497"/>
                <a:gd name="T43" fmla="*/ 349731 h 633"/>
                <a:gd name="T44" fmla="*/ 194326 w 497"/>
                <a:gd name="T45" fmla="*/ 347500 h 633"/>
                <a:gd name="T46" fmla="*/ 198793 w 497"/>
                <a:gd name="T47" fmla="*/ 230923 h 633"/>
                <a:gd name="T48" fmla="*/ 257426 w 497"/>
                <a:gd name="T49" fmla="*/ 79763 h 633"/>
                <a:gd name="T50" fmla="*/ 277529 w 497"/>
                <a:gd name="T51" fmla="*/ 5020 h 633"/>
                <a:gd name="T52" fmla="*/ 272503 w 497"/>
                <a:gd name="T53" fmla="*/ 1116 h 633"/>
                <a:gd name="T54" fmla="*/ 170315 w 497"/>
                <a:gd name="T55" fmla="*/ 34025 h 633"/>
                <a:gd name="T56" fmla="*/ 182041 w 497"/>
                <a:gd name="T57" fmla="*/ 45181 h 63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60" name="Google Shape;1405;p47"/>
            <p:cNvSpPr/>
            <p:nvPr/>
          </p:nvSpPr>
          <p:spPr>
            <a:xfrm>
              <a:off x="4661816" y="1370044"/>
              <a:ext cx="388459" cy="361249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-10716" y="1044178"/>
            <a:ext cx="6854429" cy="4099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thaiDist"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1673" y="931069"/>
            <a:ext cx="6854428" cy="30444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thaiDist"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การตรวจยืนยัน (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Confirmation audiogram)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เป็นการตรวจซ้ำภายใน 30 วัน เพื่อพิจารณาว่ามี 15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dB-shift Twice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หรือไม่ โดย 15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dB-shift Twice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คือ ระดับการได้ยินที่ความถี่ 500, 1000, 2000, 3000, 4000 และ 6000 เฮิรตซ์ มีค่าเพิ่มขึ้นจาก 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ตั้งแต่ 15 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 HL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ขึ้นไป ที่ความถี่ใดเพียงความถี่หนึ่ง ในหูข้างใดข้างหนึ่งแล้วในการตรวจครั้งถัดมายังคงมีภาวะนี้เกิดขึ้นที่ความถี่เดิม ในหูข้างเดิมอีก โดยแปลผลได้ดังนี้</a:t>
            </a:r>
          </a:p>
          <a:p>
            <a:pPr algn="thaiDist"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57175" indent="-257175" algn="thaiDist"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ผ่านเกณฑ์ หมายถึง ไม่พบ 15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dB-shift Twice</a:t>
            </a: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57175" indent="-257175" algn="thaiDist"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ไม่ผ่านเกณฑ์ หมายถึง พบ 15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dB-shift Twice</a:t>
            </a:r>
          </a:p>
          <a:p>
            <a:pPr algn="thaiDist"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สำหรับการตรวจซ้ำภายในวันเดียวกัน ไม่ถือว่าเป็นการตรวจยืนยัน (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Confirmation audiogram)</a:t>
            </a: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1926" name="TextBox 3"/>
          <p:cNvSpPr txBox="1">
            <a:spLocks noChangeArrowheads="1"/>
          </p:cNvSpPr>
          <p:nvPr/>
        </p:nvSpPr>
        <p:spPr bwMode="auto">
          <a:xfrm>
            <a:off x="53578" y="4635669"/>
            <a:ext cx="619958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1350" u="sng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ที่มา</a:t>
            </a:r>
            <a:r>
              <a:rPr lang="th-TH" sz="1350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1350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1350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แนวทางการตรวจคัดกรองสมรรถภาพการได้ยินและการแปลผล (ฉบับปรับปรุง ปี 2560) </a:t>
            </a:r>
          </a:p>
          <a:p>
            <a:r>
              <a:rPr lang="th-TH" sz="1350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      สำนักโรคจากการประกอบอาชีพและสิ่งแวดล้อม กรมควบคุมโรค</a:t>
            </a:r>
          </a:p>
        </p:txBody>
      </p:sp>
    </p:spTree>
    <p:extLst>
      <p:ext uri="{BB962C8B-B14F-4D97-AF65-F5344CB8AC3E}">
        <p14:creationId xmlns:p14="http://schemas.microsoft.com/office/powerpoint/2010/main" val="3381917809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Google Shape;189;p12"/>
          <p:cNvSpPr txBox="1">
            <a:spLocks noGrp="1"/>
          </p:cNvSpPr>
          <p:nvPr>
            <p:ph type="title"/>
          </p:nvPr>
        </p:nvSpPr>
        <p:spPr>
          <a:xfrm>
            <a:off x="245269" y="459582"/>
            <a:ext cx="4925727" cy="573881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Roboto Condensed" panose="020B0604020202020204" charset="0"/>
              <a:buNone/>
            </a:pPr>
            <a:r>
              <a:rPr lang="th-TH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การแปลผลตรวจสมรรถภาพการได้ยินเสื่อมจากเสียงดัง (ต่อ)</a:t>
            </a:r>
          </a:p>
        </p:txBody>
      </p:sp>
      <p:sp>
        <p:nvSpPr>
          <p:cNvPr id="83971" name="Google Shape;192;p12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00651ED6-2390-438C-ABCA-96824F021D54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13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grpSp>
        <p:nvGrpSpPr>
          <p:cNvPr id="83972" name="Google Shape;194;p12"/>
          <p:cNvGrpSpPr>
            <a:grpSpLocks/>
          </p:cNvGrpSpPr>
          <p:nvPr/>
        </p:nvGrpSpPr>
        <p:grpSpPr bwMode="auto">
          <a:xfrm>
            <a:off x="80963" y="613173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538" name="Google Shape;193;p12"/>
          <p:cNvSpPr txBox="1">
            <a:spLocks noGrp="1"/>
          </p:cNvSpPr>
          <p:nvPr>
            <p:ph type="body" idx="1"/>
          </p:nvPr>
        </p:nvSpPr>
        <p:spPr>
          <a:xfrm>
            <a:off x="80963" y="1383506"/>
            <a:ext cx="6696075" cy="1790700"/>
          </a:xfrm>
          <a:ln>
            <a:solidFill>
              <a:srgbClr val="3F5378"/>
            </a:solidFill>
          </a:ln>
        </p:spPr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th-TH" sz="1800" b="1" dirty="0">
                <a:solidFill>
                  <a:srgbClr val="FF98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3. เปรียบเทียบความสามารถในการได้ยินและระดับการสูญเสียการได้ยิน </a:t>
            </a:r>
            <a:endParaRPr lang="th-TH" b="1" dirty="0" smtClean="0">
              <a:solidFill>
                <a:srgbClr val="FF9800"/>
              </a:solidFill>
              <a:latin typeface="Browallia New" panose="020B0604020202020204" pitchFamily="34" charset="-34"/>
              <a:ea typeface="Roboto Condensed Light"/>
              <a:cs typeface="Browallia New" panose="020B0604020202020204" pitchFamily="34" charset="-34"/>
              <a:sym typeface="Roboto Condensed Light"/>
            </a:endParaRPr>
          </a:p>
          <a:p>
            <a:pPr marL="214313" indent="-214313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r>
              <a:rPr lang="th-TH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เปรียบเทียบผลการตรวจวัด โดยจะต้องมีผลตรวจสมรรถภาพการได้ยินอย่างน้อย 2 ปี เพื่อให้ผลตรวจสมรรถภาพการได้ยินอันดับแรกเป็นข้อมูลพื้นฐาน (</a:t>
            </a:r>
            <a:r>
              <a:rPr lang="en-US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Baseline Audiogram</a:t>
            </a:r>
            <a:r>
              <a:rPr lang="th-TH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) </a:t>
            </a:r>
          </a:p>
          <a:p>
            <a:pPr marL="214313" indent="-214313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r>
              <a:rPr lang="th-TH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พิจารณาค่าเฉลี่ยระดับการได้ยินที่ความถี่ </a:t>
            </a:r>
            <a:r>
              <a:rPr lang="th-TH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500-2000 </a:t>
            </a:r>
            <a:r>
              <a:rPr lang="th-TH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โดยจะต้องต่าง</a:t>
            </a:r>
            <a:r>
              <a:rPr lang="th-TH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จาก </a:t>
            </a:r>
            <a:r>
              <a:rPr lang="en-US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Baseline Audiogram </a:t>
            </a:r>
            <a:r>
              <a:rPr lang="th-TH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มากกว่า 15 เดซิเบล และค่าเฉลี่ยระดับการได้ยินที่ความถี่ </a:t>
            </a:r>
            <a:r>
              <a:rPr lang="th-TH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3000-8000 </a:t>
            </a:r>
            <a:r>
              <a:rPr lang="th-TH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ต่างจาก </a:t>
            </a:r>
            <a:r>
              <a:rPr lang="en-US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Baseline Audiogram </a:t>
            </a:r>
            <a:r>
              <a:rPr lang="th-TH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มากกว่า </a:t>
            </a:r>
            <a:r>
              <a:rPr lang="th-TH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20 </a:t>
            </a:r>
            <a:r>
              <a:rPr lang="th-TH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ea typeface="Roboto Condensed Light"/>
                <a:cs typeface="Browallia New" panose="020B0604020202020204" pitchFamily="34" charset="-34"/>
                <a:sym typeface="Roboto Condensed Light"/>
              </a:rPr>
              <a:t>เดซิเบล </a:t>
            </a:r>
          </a:p>
          <a:p>
            <a:pPr marL="214313" indent="-214313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endParaRPr lang="th-TH" sz="1350" b="1" dirty="0">
              <a:solidFill>
                <a:schemeClr val="tx1">
                  <a:lumMod val="75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839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3" r="31953"/>
          <a:stretch>
            <a:fillRect/>
          </a:stretch>
        </p:blipFill>
        <p:spPr bwMode="auto">
          <a:xfrm>
            <a:off x="80963" y="3206354"/>
            <a:ext cx="122158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9743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3337" t="18915" r="28630" b="10485"/>
          <a:stretch/>
        </p:blipFill>
        <p:spPr>
          <a:xfrm>
            <a:off x="80963" y="86917"/>
            <a:ext cx="3476625" cy="4925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4093369" y="86917"/>
            <a:ext cx="2159794" cy="486965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18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ตัวอย่างการเปรียบเทียบ</a:t>
            </a:r>
          </a:p>
        </p:txBody>
      </p:sp>
      <p:sp>
        <p:nvSpPr>
          <p:cNvPr id="4" name="Oval 3"/>
          <p:cNvSpPr/>
          <p:nvPr/>
        </p:nvSpPr>
        <p:spPr>
          <a:xfrm>
            <a:off x="837010" y="735806"/>
            <a:ext cx="215503" cy="215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h-TH" sz="1050">
              <a:solidFill>
                <a:srgbClr val="FF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837010" y="3436144"/>
            <a:ext cx="215503" cy="215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h-TH" sz="1050">
              <a:solidFill>
                <a:srgbClr val="FF00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 rot="15430032">
            <a:off x="863799" y="1144786"/>
            <a:ext cx="377429" cy="164306"/>
          </a:xfrm>
          <a:prstGeom prst="rightArrow">
            <a:avLst/>
          </a:prstGeom>
          <a:solidFill>
            <a:srgbClr val="FF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1050"/>
          </a:p>
        </p:txBody>
      </p:sp>
      <p:sp>
        <p:nvSpPr>
          <p:cNvPr id="30" name="Right Arrow 29"/>
          <p:cNvSpPr/>
          <p:nvPr/>
        </p:nvSpPr>
        <p:spPr>
          <a:xfrm rot="6259284">
            <a:off x="839986" y="3074790"/>
            <a:ext cx="378619" cy="165497"/>
          </a:xfrm>
          <a:prstGeom prst="rightArrow">
            <a:avLst/>
          </a:prstGeom>
          <a:solidFill>
            <a:srgbClr val="FF00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1050"/>
          </a:p>
        </p:txBody>
      </p:sp>
      <p:sp>
        <p:nvSpPr>
          <p:cNvPr id="11" name="Rounded Rectangular Callout 10"/>
          <p:cNvSpPr/>
          <p:nvPr/>
        </p:nvSpPr>
        <p:spPr>
          <a:xfrm>
            <a:off x="3757613" y="860822"/>
            <a:ext cx="2799160" cy="1995488"/>
          </a:xfrm>
          <a:prstGeom prst="wedgeRoundRectCallout">
            <a:avLst>
              <a:gd name="adj1" fmla="val -75243"/>
              <a:gd name="adj2" fmla="val -19331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thaiDist">
              <a:defRPr/>
            </a:pP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ให้นำค่าเฉลี่ยระดับการได้ยินที่ความถี่ 2000 เฮิรตซ์ ของปี พ.ศ. 2559 เปรียบเทียบกับ</a:t>
            </a:r>
            <a:r>
              <a:rPr lang="th-TH" sz="1500" dirty="0">
                <a:solidFill>
                  <a:srgbClr val="26324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ค่าเฉลี่ยระดับการได้ยินที่ความถี่ 2000 เฮิรตซ์ ของปี พ.ศ. 2560 </a:t>
            </a: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โดยใช้ผลในปี พ.ศ. 2559 เป็น </a:t>
            </a:r>
            <a:r>
              <a:rPr lang="en-US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</a:t>
            </a: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1500" dirty="0">
                <a:solidFill>
                  <a:srgbClr val="26324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ซึ่งมีค่าเฉลี่ยเท่ากับ 20 เดซิเบล และปี พ.ศ. 2560 มีค่าเฉลี่ยเท่ากับ 70 เดซิเบล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26644" y="2972991"/>
            <a:ext cx="3231356" cy="11418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thaiDist">
              <a:defRPr/>
            </a:pPr>
            <a:r>
              <a:rPr lang="th-TH" sz="1800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เมื่อนำมาคำนวนระดับการได้ยิน </a:t>
            </a:r>
            <a:r>
              <a:rPr lang="th-TH" sz="1800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1800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20-70= -50</a:t>
            </a:r>
            <a:r>
              <a:rPr lang="th-TH" sz="1800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u="sng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ซึ่งต่างจาก </a:t>
            </a:r>
            <a:r>
              <a:rPr lang="en-US" sz="1800" u="sng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800" u="sng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15 เดซิเบล แสดงว่ามีระดับการได้ยินลดลง </a:t>
            </a:r>
          </a:p>
        </p:txBody>
      </p:sp>
    </p:spTree>
    <p:extLst>
      <p:ext uri="{BB962C8B-B14F-4D97-AF65-F5344CB8AC3E}">
        <p14:creationId xmlns:p14="http://schemas.microsoft.com/office/powerpoint/2010/main" val="3873256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Google Shape;189;p12"/>
          <p:cNvSpPr txBox="1">
            <a:spLocks noGrp="1"/>
          </p:cNvSpPr>
          <p:nvPr>
            <p:ph type="title"/>
          </p:nvPr>
        </p:nvSpPr>
        <p:spPr>
          <a:xfrm>
            <a:off x="270273" y="428626"/>
            <a:ext cx="5024403" cy="573881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Roboto Condensed" panose="020B0604020202020204" charset="0"/>
              <a:buNone/>
            </a:pPr>
            <a:r>
              <a:rPr lang="th-TH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การแปลผลตรวจสมรรถภาพการได้ยินเสื่อมจากเสียงดัง (ต่อ)</a:t>
            </a:r>
          </a:p>
        </p:txBody>
      </p:sp>
      <p:sp>
        <p:nvSpPr>
          <p:cNvPr id="88067" name="Google Shape;192;p12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E32820DF-FE45-4B47-A116-D5A8C467008D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15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grpSp>
        <p:nvGrpSpPr>
          <p:cNvPr id="88068" name="Google Shape;194;p12"/>
          <p:cNvGrpSpPr>
            <a:grpSpLocks/>
          </p:cNvGrpSpPr>
          <p:nvPr/>
        </p:nvGrpSpPr>
        <p:grpSpPr bwMode="auto">
          <a:xfrm>
            <a:off x="80963" y="613173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36" name="Google Shape;193;p12"/>
          <p:cNvSpPr txBox="1">
            <a:spLocks noGrp="1"/>
          </p:cNvSpPr>
          <p:nvPr>
            <p:ph type="body" idx="1"/>
          </p:nvPr>
        </p:nvSpPr>
        <p:spPr>
          <a:xfrm>
            <a:off x="-28575" y="1223962"/>
            <a:ext cx="6858000" cy="382191"/>
          </a:xfrm>
          <a:ln>
            <a:noFill/>
          </a:ln>
        </p:spPr>
        <p:txBody>
          <a:bodyPr/>
          <a:lstStyle/>
          <a:p>
            <a:pPr marL="214313" indent="-214313" algn="thaiDist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r>
              <a:rPr lang="th-TH" sz="1350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เมื่อหาค่าเฉลี่ยระดับการได้ยินครบทุกความถี่เรียบร้อยแล้ว </a:t>
            </a:r>
            <a:r>
              <a:rPr lang="th-TH" sz="1350" b="1" u="sng" dirty="0">
                <a:solidFill>
                  <a:srgbClr val="66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สามารถนำมาอธิบายสรุปผลการตรวจวัดได้ ดังตัวอย่างด้านล่างนี้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0" y="1762125"/>
            <a:ext cx="6829425" cy="33813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thaiDist">
              <a:defRPr/>
            </a:pPr>
            <a:r>
              <a:rPr lang="th-TH" sz="1500" b="1" u="sng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พนักงานแผนกซ่อมบำรุงคนที่ 3</a:t>
            </a:r>
          </a:p>
          <a:p>
            <a:pPr algn="thaiDist">
              <a:defRPr/>
            </a:pP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     เมื่อนำค่าระดับความถี่ผิดปกติที่ตรวจพบมาเปรียบเทียบกัน โดยใช้ผลในปี พ.ศ. 2559 เป็น </a:t>
            </a:r>
            <a:r>
              <a:rPr lang="en-US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พบว่าหูขวา มีระดับลดลงที่ความถี่ต่ำ (500 1000 และ 2000 เฮิรตซ์) ความถี่สูง (3000 4000 6000 และ 8000 เฮิรตซ์) และหูซ้าย มีระดับลดลงที่ความถี่ต่ำ (500 1000 และ 2000 เฮิรตซ์) และระดับความถี่สูง (3000 4000 6000 และ 8000 เฮิรตซ์) </a:t>
            </a:r>
          </a:p>
          <a:p>
            <a:pPr algn="thaiDist">
              <a:defRPr/>
            </a:pPr>
            <a:endParaRPr lang="th-TH" sz="15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>
              <a:defRPr/>
            </a:pP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    ทั้งนี้เมื่อนำผลการตรวจการได้ยินพื้นฐาน (</a:t>
            </a:r>
            <a:r>
              <a:rPr lang="en-US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audiogram) </a:t>
            </a: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มาประกอบการอ่านผล เพื่อหาระดับการได้ยินผิดปกติของปี พ.ศ. 2560 พบว่าหูขวา มีค่าเฉลี่ยระดับการได้ยินที่ความถี่ต่ำ 500 และ 2000 เฮิรตซ์ ต่างจาก </a:t>
            </a:r>
            <a:r>
              <a:rPr lang="en-US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15 เดซิเบล และความถี่สูง 6000 และ 8000 เฮิรตซ์ ต่างจาก </a:t>
            </a:r>
            <a:r>
              <a:rPr lang="en-US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20 </a:t>
            </a:r>
            <a:b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เดซิเบล และหูซ้าย มีค่าเฉลี่ยระดับการได้ยินที่ความถี่ต่ำ 500 และ 2000 ต่างจาก </a:t>
            </a:r>
            <a:r>
              <a:rPr lang="en-US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15 </a:t>
            </a:r>
            <a:b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เดซิเบล ที่ความถี่สูง 8000 เฮิรตซ์ต่างจาก </a:t>
            </a:r>
            <a:r>
              <a:rPr lang="en-US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20 เดซิเบล และระดับการได้ยินผิดปกติของปี พ.ศ. 2561 พบว่าหูขวา มีค่าเฉลี่ยระดับการได้ยินที่ความถี่สูง 6000 และ 8000 เฮิรตซ์ หูซ้าย มีค่าเฉลี่ยระดับการได้ยินที่ความถี่สูง 6000 เฮิรตซ์ ต่างจาก </a:t>
            </a:r>
            <a:r>
              <a:rPr lang="en-US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5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20 เดซิเบล แสดงว่ามีระดับการได้ยินลดลง ควรส่งต่อพบแพทย์ หู คอ จมูก ตรวจวินิจฉัยเพิ่มเติม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5588820" y="1637110"/>
            <a:ext cx="752774" cy="339327"/>
          </a:xfrm>
          <a:prstGeom prst="wedgeRoundRectCallout">
            <a:avLst>
              <a:gd name="adj1" fmla="val -115213"/>
              <a:gd name="adj2" fmla="val 43113"/>
              <a:gd name="adj3" fmla="val 1666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16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</a:t>
            </a:r>
          </a:p>
        </p:txBody>
      </p:sp>
    </p:spTree>
    <p:extLst>
      <p:ext uri="{BB962C8B-B14F-4D97-AF65-F5344CB8AC3E}">
        <p14:creationId xmlns:p14="http://schemas.microsoft.com/office/powerpoint/2010/main" val="17450576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389;p26"/>
          <p:cNvGrpSpPr/>
          <p:nvPr/>
        </p:nvGrpSpPr>
        <p:grpSpPr>
          <a:xfrm>
            <a:off x="540477" y="1188720"/>
            <a:ext cx="5336621" cy="1828800"/>
            <a:chOff x="-1535283" y="1287960"/>
            <a:chExt cx="11486579" cy="2067200"/>
          </a:xfrm>
        </p:grpSpPr>
        <p:sp>
          <p:nvSpPr>
            <p:cNvPr id="4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6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8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9" name="Google Shape;411;p26"/>
          <p:cNvSpPr txBox="1">
            <a:spLocks/>
          </p:cNvSpPr>
          <p:nvPr/>
        </p:nvSpPr>
        <p:spPr>
          <a:xfrm>
            <a:off x="1100558" y="1853738"/>
            <a:ext cx="4144545" cy="6234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th-TH" sz="3600" dirty="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ตัวอย่างกรณีศึกษา</a:t>
            </a:r>
            <a:endParaRPr lang="en-US" sz="3200" dirty="0"/>
          </a:p>
        </p:txBody>
      </p:sp>
      <p:sp>
        <p:nvSpPr>
          <p:cNvPr id="10" name="Google Shape;412;p26"/>
          <p:cNvSpPr txBox="1">
            <a:spLocks/>
          </p:cNvSpPr>
          <p:nvPr/>
        </p:nvSpPr>
        <p:spPr>
          <a:xfrm>
            <a:off x="1026209" y="2650982"/>
            <a:ext cx="4311027" cy="67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 algn="r">
              <a:spcAft>
                <a:spcPts val="1000"/>
              </a:spcAft>
              <a:buNone/>
            </a:pPr>
            <a:r>
              <a:rPr lang="th-TH" sz="1800" dirty="0" smtClean="0">
                <a:solidFill>
                  <a:srgbClr val="3F537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แนวทาง</a:t>
            </a:r>
            <a:r>
              <a:rPr lang="th-TH" sz="1800" dirty="0">
                <a:solidFill>
                  <a:srgbClr val="3F537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การตรวจคัดกรองสมถภาพการได้ยินและการแปลผล </a:t>
            </a:r>
            <a:r>
              <a:rPr lang="th-TH" sz="1800" dirty="0" smtClean="0">
                <a:solidFill>
                  <a:srgbClr val="3F537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th-TH" sz="1800" dirty="0">
                <a:solidFill>
                  <a:srgbClr val="3F537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ฉบับปรับปรุง ปี 2560) </a:t>
            </a:r>
            <a:endParaRPr lang="en-US" sz="1800" dirty="0">
              <a:solidFill>
                <a:srgbClr val="3F537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98545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Google Shape;189;p12"/>
          <p:cNvSpPr txBox="1">
            <a:spLocks noGrp="1"/>
          </p:cNvSpPr>
          <p:nvPr>
            <p:ph type="title"/>
          </p:nvPr>
        </p:nvSpPr>
        <p:spPr>
          <a:xfrm>
            <a:off x="0" y="504189"/>
            <a:ext cx="5024403" cy="573881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th-TH" sz="2400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กรณีศึกษาตัวอย่าง</a:t>
            </a:r>
            <a:r>
              <a:rPr lang="th-TH" sz="2400" dirty="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การเปรียบเทียบความผิดปกติ (1)</a:t>
            </a:r>
            <a:endParaRPr lang="th-TH" sz="2400" dirty="0">
              <a:solidFill>
                <a:srgbClr val="FFFFFF"/>
              </a:solidFill>
              <a:latin typeface="Browallia New" panose="020B0604020202020204" pitchFamily="34" charset="-34"/>
              <a:ea typeface="Roboto Condensed" panose="020B0604020202020204" charset="0"/>
              <a:cs typeface="Browallia New" panose="020B0604020202020204" pitchFamily="34" charset="-34"/>
              <a:sym typeface="Roboto Condensed" panose="020B0604020202020204" charset="0"/>
            </a:endParaRPr>
          </a:p>
        </p:txBody>
      </p:sp>
      <p:sp>
        <p:nvSpPr>
          <p:cNvPr id="88067" name="Google Shape;192;p12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E32820DF-FE45-4B47-A116-D5A8C467008D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17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grpSp>
        <p:nvGrpSpPr>
          <p:cNvPr id="88068" name="Google Shape;194;p12"/>
          <p:cNvGrpSpPr>
            <a:grpSpLocks/>
          </p:cNvGrpSpPr>
          <p:nvPr/>
        </p:nvGrpSpPr>
        <p:grpSpPr bwMode="auto">
          <a:xfrm>
            <a:off x="4793422" y="324245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8159"/>
          <a:stretch/>
        </p:blipFill>
        <p:spPr>
          <a:xfrm>
            <a:off x="114300" y="1258014"/>
            <a:ext cx="2853826" cy="3698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3986521" y="1561980"/>
            <a:ext cx="2710308" cy="2492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เมื่อ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นำค่าระดับความถี่ผิดปกติที่ตรวจพบมาเปรียบเทียบกัน โดยใช้ผลในปี พ.ศ. 2559 เป็น 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พบว่าหูขวา มีระดับลดลงที่ความถี่ต่ำ (500 1000 และ 2000 เฮิรตซ์) ความถี่สูง (3000 4000 6000 และ 8000 เฮิรตซ์) และหูซ้าย มีระดับลดลงที่ความถี่ต่ำ (500 1000 และ 2000 เฮิรตซ์) และความถี่สูง (4000 6000 และ 8000 เฮิรตซ์</a:t>
            </a:r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)</a:t>
            </a:r>
          </a:p>
          <a:p>
            <a:pPr algn="thaiDist"/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endParaRPr lang="th-TH" sz="12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/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ทั้งนี้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เมื่อนำผลการตรวจการได้ยินพื้นฐาน (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audiogram) 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มาประกอบการอ่านผล เพื่อหาระดับการได้ยินผิดปกติของปี พ.ศ. 2560 พบว่าหูซ้าย มีค่าเฉลี่ยระดับการได้ยินที่ความถี่สูง 3000 เฮิรตซ์ ต่างจาก 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20 เดซิ</a:t>
            </a:r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เบล </a:t>
            </a:r>
            <a:r>
              <a:rPr lang="th-TH" sz="1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แสดง</a:t>
            </a:r>
            <a:r>
              <a:rPr lang="th-TH" sz="1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ว่ามีระดับการได้ยินลดลง ควรส่งต่อพบแพทย์ หู คอ จมูก ตรวจวินิจฉัยเพิ่มเติม</a:t>
            </a:r>
          </a:p>
        </p:txBody>
      </p:sp>
      <p:sp>
        <p:nvSpPr>
          <p:cNvPr id="21" name="Oval 20"/>
          <p:cNvSpPr/>
          <p:nvPr/>
        </p:nvSpPr>
        <p:spPr>
          <a:xfrm>
            <a:off x="2123937" y="1873627"/>
            <a:ext cx="202208" cy="20408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4" name="Oval 53"/>
          <p:cNvSpPr/>
          <p:nvPr/>
        </p:nvSpPr>
        <p:spPr>
          <a:xfrm>
            <a:off x="2132645" y="4054970"/>
            <a:ext cx="202208" cy="20408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Right Brace 21"/>
          <p:cNvSpPr/>
          <p:nvPr/>
        </p:nvSpPr>
        <p:spPr>
          <a:xfrm>
            <a:off x="2334853" y="1986682"/>
            <a:ext cx="243887" cy="2134072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3" name="Rounded Rectangle 22"/>
          <p:cNvSpPr/>
          <p:nvPr/>
        </p:nvSpPr>
        <p:spPr>
          <a:xfrm>
            <a:off x="2633034" y="2520708"/>
            <a:ext cx="1223338" cy="1057951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20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25-60</a:t>
            </a:r>
            <a:r>
              <a:rPr lang="en-US" sz="120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=35</a:t>
            </a:r>
          </a:p>
          <a:p>
            <a:pPr algn="ctr"/>
            <a:r>
              <a:rPr lang="th-TH" sz="1200" b="1" dirty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ต่างจาก </a:t>
            </a:r>
            <a:r>
              <a:rPr lang="en-US" sz="1200" b="1" dirty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200" b="1" dirty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20 เดซิเบล</a:t>
            </a:r>
          </a:p>
        </p:txBody>
      </p:sp>
    </p:spTree>
    <p:extLst>
      <p:ext uri="{BB962C8B-B14F-4D97-AF65-F5344CB8AC3E}">
        <p14:creationId xmlns:p14="http://schemas.microsoft.com/office/powerpoint/2010/main" val="15600064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3" y="1201341"/>
            <a:ext cx="2950655" cy="3890354"/>
          </a:xfrm>
          <a:prstGeom prst="rect">
            <a:avLst/>
          </a:prstGeom>
        </p:spPr>
      </p:pic>
      <p:sp>
        <p:nvSpPr>
          <p:cNvPr id="88066" name="Google Shape;189;p12"/>
          <p:cNvSpPr txBox="1">
            <a:spLocks noGrp="1"/>
          </p:cNvSpPr>
          <p:nvPr>
            <p:ph type="title"/>
          </p:nvPr>
        </p:nvSpPr>
        <p:spPr>
          <a:xfrm>
            <a:off x="-18048" y="482783"/>
            <a:ext cx="5024403" cy="573881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th-TH" sz="2400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กรณีศึกษาตัวอย่าง</a:t>
            </a:r>
            <a:r>
              <a:rPr lang="th-TH" sz="2400" dirty="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การเปรียบเทียบความผิดปกติ (2)</a:t>
            </a:r>
            <a:endParaRPr lang="th-TH" sz="2400" dirty="0">
              <a:solidFill>
                <a:srgbClr val="FFFFFF"/>
              </a:solidFill>
              <a:latin typeface="Browallia New" panose="020B0604020202020204" pitchFamily="34" charset="-34"/>
              <a:ea typeface="Roboto Condensed" panose="020B0604020202020204" charset="0"/>
              <a:cs typeface="Browallia New" panose="020B0604020202020204" pitchFamily="34" charset="-34"/>
              <a:sym typeface="Roboto Condensed" panose="020B0604020202020204" charset="0"/>
            </a:endParaRPr>
          </a:p>
        </p:txBody>
      </p:sp>
      <p:sp>
        <p:nvSpPr>
          <p:cNvPr id="88067" name="Google Shape;192;p12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E32820DF-FE45-4B47-A116-D5A8C467008D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18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grpSp>
        <p:nvGrpSpPr>
          <p:cNvPr id="88068" name="Google Shape;194;p12"/>
          <p:cNvGrpSpPr>
            <a:grpSpLocks/>
          </p:cNvGrpSpPr>
          <p:nvPr/>
        </p:nvGrpSpPr>
        <p:grpSpPr bwMode="auto">
          <a:xfrm>
            <a:off x="4844156" y="355998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960953" y="2216495"/>
            <a:ext cx="2710308" cy="28623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เมื่อ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นำค่าระดับความถี่ผิดปกติที่ตรวจพบมาเปรียบเทียบกัน โดยใช้ผลในปี พ.ศ. 2559 เป็น 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พบว่าหูขวา มีระดับลดลงที่ความถี่สูง (3000 4000 6000 และ 8000 เฮิรตซ์) และหูซ้าย มีระดับลดลงที่ความถี่สูง (3000 4000 และ 6000 เฮิรตซ์) </a:t>
            </a:r>
            <a:endParaRPr lang="th-TH" sz="12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/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endParaRPr lang="th-TH" sz="12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/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ทั้งนี้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เมื่อนำผลการตรวจการได้ยินพื้นฐาน (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audiogram) 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มาประกอบการอ่านผล เพื่อหาระดับการได้ยินผิดปกติของปี พ.ศ. 2560 พบว่าหูขวา มีค่าเฉลี่ยระดับการได้ยินที่ความถี่ต่ำ 500 1000 และ 2000 เฮิรตซ์ ต่างจาก 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15 เดซิ</a:t>
            </a:r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เบล และ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หูซ้ายมีค่าเฉลี่ยระดับการได้ยินที่ความถี่ต่ำ </a:t>
            </a:r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500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เฮิรตซ์ ต่างจาก 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15 เดซิ</a:t>
            </a:r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เบล </a:t>
            </a:r>
            <a:r>
              <a:rPr lang="th-TH" sz="1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แสดง</a:t>
            </a:r>
            <a:r>
              <a:rPr lang="th-TH" sz="1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ว่ามีระดับการได้ยินลดลง ควรส่งต่อพบแพทย์ หู คอ จมูก ตรวจวินิจฉัยเพิ่มเติม</a:t>
            </a:r>
          </a:p>
        </p:txBody>
      </p:sp>
      <p:sp>
        <p:nvSpPr>
          <p:cNvPr id="54" name="Oval 53"/>
          <p:cNvSpPr/>
          <p:nvPr/>
        </p:nvSpPr>
        <p:spPr>
          <a:xfrm>
            <a:off x="338260" y="1669346"/>
            <a:ext cx="443396" cy="253322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6" name="Oval 25"/>
          <p:cNvSpPr/>
          <p:nvPr/>
        </p:nvSpPr>
        <p:spPr>
          <a:xfrm>
            <a:off x="326281" y="3997816"/>
            <a:ext cx="515756" cy="24239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Right Brace 21"/>
          <p:cNvSpPr/>
          <p:nvPr/>
        </p:nvSpPr>
        <p:spPr>
          <a:xfrm>
            <a:off x="764494" y="1824148"/>
            <a:ext cx="225982" cy="2331399"/>
          </a:xfrm>
          <a:prstGeom prst="rightBrace">
            <a:avLst>
              <a:gd name="adj1" fmla="val 8333"/>
              <a:gd name="adj2" fmla="val 3422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3" name="Rounded Rectangle 22"/>
          <p:cNvSpPr/>
          <p:nvPr/>
        </p:nvSpPr>
        <p:spPr>
          <a:xfrm>
            <a:off x="990476" y="2216495"/>
            <a:ext cx="700693" cy="628093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5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15-50</a:t>
            </a:r>
            <a:r>
              <a:rPr lang="en-US" sz="105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=-35</a:t>
            </a:r>
          </a:p>
          <a:p>
            <a:pPr algn="ctr"/>
            <a:r>
              <a:rPr lang="en-US" sz="105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20-65=-45</a:t>
            </a:r>
          </a:p>
          <a:p>
            <a:pPr algn="ctr"/>
            <a:r>
              <a:rPr lang="en-US" sz="105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20-50=-25</a:t>
            </a:r>
            <a:endParaRPr lang="th-TH" sz="1050" b="1" dirty="0">
              <a:solidFill>
                <a:schemeClr val="tx1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798259" y="1669346"/>
            <a:ext cx="202208" cy="20408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Oval 27"/>
          <p:cNvSpPr/>
          <p:nvPr/>
        </p:nvSpPr>
        <p:spPr>
          <a:xfrm>
            <a:off x="1761504" y="3814388"/>
            <a:ext cx="202208" cy="20408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5" name="Right Brace 34"/>
          <p:cNvSpPr/>
          <p:nvPr/>
        </p:nvSpPr>
        <p:spPr>
          <a:xfrm>
            <a:off x="1973488" y="1771390"/>
            <a:ext cx="223703" cy="2123033"/>
          </a:xfrm>
          <a:prstGeom prst="rightBrace">
            <a:avLst>
              <a:gd name="adj1" fmla="val 8333"/>
              <a:gd name="adj2" fmla="val 3422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6" name="Rounded Rectangle 35"/>
          <p:cNvSpPr/>
          <p:nvPr/>
        </p:nvSpPr>
        <p:spPr>
          <a:xfrm>
            <a:off x="2206967" y="2407214"/>
            <a:ext cx="694115" cy="227107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5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15-</a:t>
            </a:r>
            <a:r>
              <a:rPr lang="en-US" sz="105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35=-20</a:t>
            </a:r>
            <a:endParaRPr lang="th-TH" sz="1050" b="1" dirty="0" smtClean="0">
              <a:solidFill>
                <a:schemeClr val="tx1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180203" y="1355151"/>
            <a:ext cx="2050501" cy="62839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05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*** จะเห็นได้ว่าทั้งหมดมีค่าต่าง</a:t>
            </a:r>
            <a:r>
              <a:rPr lang="th-TH" sz="1050" b="1" dirty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จาก </a:t>
            </a:r>
            <a:r>
              <a:rPr lang="en-US" sz="1050" b="1" dirty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050" b="1" dirty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15 เดซิเบล </a:t>
            </a:r>
            <a:r>
              <a:rPr lang="th-TH" sz="1050" b="1" dirty="0" smtClean="0">
                <a:solidFill>
                  <a:schemeClr val="tx1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***</a:t>
            </a:r>
            <a:endParaRPr lang="en-US" sz="1050" b="1" dirty="0" smtClean="0">
              <a:solidFill>
                <a:schemeClr val="tx1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64860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Google Shape;189;p12"/>
          <p:cNvSpPr txBox="1">
            <a:spLocks noGrp="1"/>
          </p:cNvSpPr>
          <p:nvPr>
            <p:ph type="title"/>
          </p:nvPr>
        </p:nvSpPr>
        <p:spPr>
          <a:xfrm>
            <a:off x="-40748" y="517167"/>
            <a:ext cx="5024403" cy="573881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th-TH" sz="2400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กรณีศึกษาตัวอย่าง</a:t>
            </a:r>
            <a:r>
              <a:rPr lang="th-TH" sz="2400" dirty="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การเปรียบเทียบความผิดปกติ (3)</a:t>
            </a:r>
            <a:endParaRPr lang="th-TH" sz="2400" dirty="0">
              <a:solidFill>
                <a:srgbClr val="FFFFFF"/>
              </a:solidFill>
              <a:latin typeface="Browallia New" panose="020B0604020202020204" pitchFamily="34" charset="-34"/>
              <a:ea typeface="Roboto Condensed" panose="020B0604020202020204" charset="0"/>
              <a:cs typeface="Browallia New" panose="020B0604020202020204" pitchFamily="34" charset="-34"/>
              <a:sym typeface="Roboto Condensed" panose="020B0604020202020204" charset="0"/>
            </a:endParaRPr>
          </a:p>
        </p:txBody>
      </p:sp>
      <p:sp>
        <p:nvSpPr>
          <p:cNvPr id="88067" name="Google Shape;192;p12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E32820DF-FE45-4B47-A116-D5A8C467008D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19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grpSp>
        <p:nvGrpSpPr>
          <p:cNvPr id="88068" name="Google Shape;194;p12"/>
          <p:cNvGrpSpPr>
            <a:grpSpLocks/>
          </p:cNvGrpSpPr>
          <p:nvPr/>
        </p:nvGrpSpPr>
        <p:grpSpPr bwMode="auto">
          <a:xfrm>
            <a:off x="4769342" y="340519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276798" y="2163868"/>
            <a:ext cx="2710308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    เมื่อนำค่าระดับความถี่ผิดปกติที่ตรวจพบมาเปรียบเทียบกัน โดยใช้ผลในปี พ.ศ. 2559 เป็น 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พบว่าหูขวา มีระดับลดลงที่ความถี่ต่ำ (500 และ 2000 เฮิรตซ์) และความถี่สูง (4000 6000 และ 8000 เฮิรตซ์) หูซ้าย มีระดับลดลงที่ความถี่ต่ำ (500 เฮิรตซ์) และความถี่สูง (4000 6000 และ 8000 เฮิรตซ์) </a:t>
            </a:r>
            <a:endParaRPr lang="th-TH" sz="12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/>
            <a:r>
              <a:rPr lang="th-TH" sz="1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endParaRPr lang="th-TH" sz="12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/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ทั้งนี้เมื่อนำผลการตรวจการได้ยินพื้นฐาน (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audiogram) </a:t>
            </a:r>
            <a:r>
              <a:rPr lang="th-TH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มาประกอบการอ่านผล เพื่อหาระดับการได้ยินผิดปกติของปี พ.ศ. 2560 พบว่าค่าเฉลี่ยระดับการได้ยินหูทั้ง 2 ข้าง ในทุกความถี่มีค่าไม่ต่างจาก </a:t>
            </a:r>
            <a:r>
              <a:rPr lang="en-US" sz="1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จึงจัดให้อยู่ในกลุ่มเฝ้าระวัง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276798" y="1226344"/>
            <a:ext cx="2710308" cy="73020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200" b="1" dirty="0" smtClean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*** จะเห็นได้ว่าทั้งหูซ้ายและหูขวา ไม่มีค่าต่าง</a:t>
            </a:r>
            <a:r>
              <a:rPr lang="th-TH" sz="12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จาก </a:t>
            </a:r>
            <a:r>
              <a:rPr lang="en-US" sz="12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 </a:t>
            </a:r>
            <a:r>
              <a:rPr lang="th-TH" sz="12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</a:t>
            </a:r>
            <a:r>
              <a:rPr lang="th-TH" sz="1200" b="1" dirty="0" smtClean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15 และ 20 </a:t>
            </a:r>
            <a:r>
              <a:rPr lang="th-TH" sz="12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เดซิเบล </a:t>
            </a:r>
            <a:r>
              <a:rPr lang="th-TH" sz="1200" b="1" dirty="0" smtClean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***</a:t>
            </a:r>
            <a:endParaRPr lang="en-US" sz="1200" b="1" dirty="0" smtClean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79" y="1226344"/>
            <a:ext cx="2835111" cy="376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444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Google Shape;221;p14"/>
          <p:cNvSpPr txBox="1">
            <a:spLocks noGrp="1"/>
          </p:cNvSpPr>
          <p:nvPr>
            <p:ph type="ctrTitle"/>
          </p:nvPr>
        </p:nvSpPr>
        <p:spPr>
          <a:xfrm>
            <a:off x="192428" y="1188720"/>
            <a:ext cx="5400675" cy="145121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Roboto Condensed" panose="020B0604020202020204" charset="0"/>
              <a:buNone/>
            </a:pPr>
            <a:r>
              <a:rPr lang="th-TH" sz="3000" dirty="0">
                <a:solidFill>
                  <a:schemeClr val="tx1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แนวทางการตรวจคัดกรอง</a:t>
            </a:r>
            <a:r>
              <a:rPr lang="th-TH" sz="3000" dirty="0" smtClean="0">
                <a:solidFill>
                  <a:schemeClr val="tx1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สมรรถภาพ</a:t>
            </a:r>
            <a:br>
              <a:rPr lang="th-TH" sz="3000" dirty="0" smtClean="0">
                <a:solidFill>
                  <a:schemeClr val="tx1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</a:br>
            <a:r>
              <a:rPr lang="th-TH" sz="3000" dirty="0" smtClean="0">
                <a:solidFill>
                  <a:schemeClr val="tx1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</a:t>
            </a:r>
            <a:r>
              <a:rPr lang="th-TH" sz="3000" dirty="0">
                <a:solidFill>
                  <a:schemeClr val="tx1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ได้ยินและการแปลผล </a:t>
            </a:r>
            <a:r>
              <a:rPr lang="th-TH" sz="3000" dirty="0" smtClean="0">
                <a:solidFill>
                  <a:schemeClr val="tx1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/>
            </a:r>
            <a:br>
              <a:rPr lang="th-TH" sz="3000" dirty="0" smtClean="0">
                <a:solidFill>
                  <a:schemeClr val="tx1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</a:br>
            <a:r>
              <a:rPr lang="th-TH" sz="3000" dirty="0" smtClean="0">
                <a:solidFill>
                  <a:schemeClr val="tx1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(</a:t>
            </a:r>
            <a:r>
              <a:rPr lang="th-TH" sz="3000" dirty="0">
                <a:solidFill>
                  <a:schemeClr val="tx1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ฉบับปรับปรุง ปี 2560) </a:t>
            </a:r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89151" y="2972443"/>
            <a:ext cx="6259021" cy="928558"/>
          </a:xfrm>
        </p:spPr>
        <p:txBody>
          <a:bodyPr/>
          <a:lstStyle/>
          <a:p>
            <a:pPr>
              <a:spcAft>
                <a:spcPts val="750"/>
              </a:spcAft>
              <a:defRPr/>
            </a:pP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สำนักโรคจากการประกอบอาชีพและสิ่งแวดล้อม </a:t>
            </a:r>
            <a:endParaRPr lang="th-TH" sz="24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spcAft>
                <a:spcPts val="750"/>
              </a:spcAft>
              <a:defRPr/>
            </a:pP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กรม</a:t>
            </a: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ควบคุมโรค </a:t>
            </a:r>
            <a:endParaRPr sz="24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61444" name="Google Shape;223;p14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95E056F9-0D2D-4E42-A133-BC48776900EA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2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sp>
        <p:nvSpPr>
          <p:cNvPr id="224" name="Google Shape;224;p14"/>
          <p:cNvSpPr txBox="1"/>
          <p:nvPr/>
        </p:nvSpPr>
        <p:spPr>
          <a:xfrm>
            <a:off x="296466" y="57150"/>
            <a:ext cx="1635919" cy="1379935"/>
          </a:xfrm>
          <a:prstGeom prst="rect">
            <a:avLst/>
          </a:prstGeom>
          <a:noFill/>
          <a:ln>
            <a:noFill/>
          </a:ln>
        </p:spPr>
        <p:txBody>
          <a:bodyPr spcFirstLastPara="1" lIns="68569" tIns="68569" rIns="68569" bIns="68569" anchor="b"/>
          <a:lstStyle/>
          <a:p>
            <a:pPr defTabSz="685800">
              <a:defRPr/>
            </a:pPr>
            <a:r>
              <a:rPr lang="en" sz="9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</a:t>
            </a:r>
            <a:endParaRPr sz="225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2088535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123199" y="1464016"/>
            <a:ext cx="4515303" cy="1159455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th-TH" sz="3200" dirty="0">
                <a:solidFill>
                  <a:srgbClr val="00206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การประเมินการสูญเสียสมรรถภาพของการได้ยินเบื้องต้น</a:t>
            </a:r>
            <a:endParaRPr sz="3200" dirty="0">
              <a:solidFill>
                <a:srgbClr val="00206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123199" y="2951193"/>
            <a:ext cx="4432175" cy="1313236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>
              <a:spcAft>
                <a:spcPts val="750"/>
              </a:spcAft>
            </a:pPr>
            <a:r>
              <a:rPr lang="th-TH" sz="2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คู่มือการประเมินสูญเสียสมรรถภาพทางกายและจิต </a:t>
            </a:r>
            <a:r>
              <a:rPr lang="th-TH" sz="2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ฉบับ</a:t>
            </a:r>
            <a:r>
              <a:rPr lang="th-TH" sz="2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ปรับปรุง พ.ศ. 2559 </a:t>
            </a:r>
            <a:endParaRPr lang="th-TH" sz="2200" b="1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5713500" y="4120313"/>
            <a:ext cx="1115550" cy="23670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20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123200" y="199505"/>
            <a:ext cx="1636200" cy="138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9000" b="1" dirty="0" smtClean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</a:t>
            </a:r>
            <a:endParaRPr sz="225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" name="Google Shape;222;p14"/>
          <p:cNvSpPr txBox="1">
            <a:spLocks/>
          </p:cNvSpPr>
          <p:nvPr/>
        </p:nvSpPr>
        <p:spPr>
          <a:xfrm>
            <a:off x="150142" y="4369336"/>
            <a:ext cx="3218516" cy="382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Roboto Condensed Light"/>
              <a:buNone/>
              <a:defRPr sz="1500" b="0" i="0" u="none" strike="noStrike" cap="none">
                <a:solidFill>
                  <a:schemeClr val="accent5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Roboto Condensed Light"/>
              <a:buNone/>
              <a:defRPr sz="1500" b="0" i="0" u="none" strike="noStrike" cap="none">
                <a:solidFill>
                  <a:schemeClr val="accent5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Roboto Condensed Light"/>
              <a:buNone/>
              <a:defRPr sz="1500" b="0" i="0" u="none" strike="noStrike" cap="none">
                <a:solidFill>
                  <a:schemeClr val="accent5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Roboto Condensed Light"/>
              <a:buNone/>
              <a:defRPr sz="1500" b="0" i="0" u="none" strike="noStrike" cap="none">
                <a:solidFill>
                  <a:schemeClr val="accent5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Roboto Condensed Light"/>
              <a:buNone/>
              <a:defRPr sz="1500" b="0" i="0" u="none" strike="noStrike" cap="none">
                <a:solidFill>
                  <a:schemeClr val="accent5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Roboto Condensed Light"/>
              <a:buNone/>
              <a:defRPr sz="1500" b="0" i="0" u="none" strike="noStrike" cap="none">
                <a:solidFill>
                  <a:schemeClr val="accent5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Roboto Condensed Light"/>
              <a:buNone/>
              <a:defRPr sz="1500" b="0" i="0" u="none" strike="noStrike" cap="none">
                <a:solidFill>
                  <a:schemeClr val="accent5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Roboto Condensed Light"/>
              <a:buNone/>
              <a:defRPr sz="1500" b="0" i="0" u="none" strike="noStrike" cap="none">
                <a:solidFill>
                  <a:schemeClr val="accent5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Clr>
                <a:schemeClr val="accent5"/>
              </a:buClr>
              <a:buSzPts val="2000"/>
              <a:buFont typeface="Roboto Condensed Light"/>
              <a:buNone/>
              <a:defRPr sz="1500" b="0" i="0" u="none" strike="noStrike" cap="none">
                <a:solidFill>
                  <a:schemeClr val="accent5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>
              <a:spcAft>
                <a:spcPts val="750"/>
              </a:spcAft>
            </a:pPr>
            <a:r>
              <a:rPr lang="th-TH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สำนักงานกองทุนเงินทดแทน สำนักงานประกันสังคม </a:t>
            </a:r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8261" t="15317" r="42522" b="9002"/>
          <a:stretch/>
        </p:blipFill>
        <p:spPr>
          <a:xfrm>
            <a:off x="5034628" y="2043744"/>
            <a:ext cx="1523999" cy="2220685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 txBox="1">
            <a:spLocks noGrp="1"/>
          </p:cNvSpPr>
          <p:nvPr>
            <p:ph type="body" idx="1"/>
          </p:nvPr>
        </p:nvSpPr>
        <p:spPr>
          <a:xfrm>
            <a:off x="165132" y="1078040"/>
            <a:ext cx="4872535" cy="272872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 algn="thaiDist">
              <a:buNone/>
            </a:pP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   เป็นการนำผลการได้</a:t>
            </a: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ยินของพนักงาน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ที่มี</a:t>
            </a: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ความ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ผิดปกติของหูแต่ละข้างมาประเมินการสูญเสียการได้ยิน โดยการเปลี่ยนค่าการสูญเสียสมรรถภาพการได้ยินของหูข้างเดียว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(Monaural </a:t>
            </a:r>
            <a:r>
              <a:rPr lang="en-US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Impairment)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เป็นการสูญเสียของหูสองข้าง</a:t>
            </a:r>
            <a:r>
              <a:rPr lang="en-US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(</a:t>
            </a:r>
            <a:r>
              <a:rPr lang="en-US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Binaural Impairment)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และทำการเปรียบเทียบค่าร้อยละการสูญเสียการ</a:t>
            </a: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ได้ยินของหูสองข้างเพื่อ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หาค่า</a:t>
            </a:r>
            <a:r>
              <a:rPr lang="th-TH" sz="24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การสูญเสียสมรรถภาพของทั้ง</a:t>
            </a:r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ร่างกาย</a:t>
            </a:r>
            <a:endParaRPr sz="24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30" name="Google Shape;230;p15"/>
          <p:cNvSpPr txBox="1">
            <a:spLocks noGrp="1"/>
          </p:cNvSpPr>
          <p:nvPr>
            <p:ph type="sldNum" idx="4294967295"/>
          </p:nvPr>
        </p:nvSpPr>
        <p:spPr>
          <a:xfrm>
            <a:off x="5713500" y="4120313"/>
            <a:ext cx="1115550" cy="23670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21</a:t>
            </a:fld>
            <a:endParaRPr/>
          </a:p>
        </p:txBody>
      </p:sp>
      <p:sp>
        <p:nvSpPr>
          <p:cNvPr id="231" name="Google Shape;231;p15"/>
          <p:cNvSpPr txBox="1">
            <a:spLocks noGrp="1"/>
          </p:cNvSpPr>
          <p:nvPr>
            <p:ph type="sldNum" idx="12"/>
          </p:nvPr>
        </p:nvSpPr>
        <p:spPr>
          <a:xfrm>
            <a:off x="5713500" y="4120313"/>
            <a:ext cx="1115550" cy="23670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21</a:t>
            </a:fld>
            <a:endParaRPr/>
          </a:p>
        </p:txBody>
      </p:sp>
      <p:grpSp>
        <p:nvGrpSpPr>
          <p:cNvPr id="5" name="Google Shape;1373;p47"/>
          <p:cNvGrpSpPr/>
          <p:nvPr/>
        </p:nvGrpSpPr>
        <p:grpSpPr>
          <a:xfrm>
            <a:off x="5804659" y="3178587"/>
            <a:ext cx="1053341" cy="1308747"/>
            <a:chOff x="2554206" y="1011105"/>
            <a:chExt cx="613055" cy="720187"/>
          </a:xfrm>
        </p:grpSpPr>
        <p:sp>
          <p:nvSpPr>
            <p:cNvPr id="6" name="Google Shape;1374;p47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avLst/>
              <a:gdLst/>
              <a:ahLst/>
              <a:cxnLst/>
              <a:rect l="l" t="t" r="r" b="b"/>
              <a:pathLst>
                <a:path w="885" h="771" extrusionOk="0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375;p47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avLst/>
              <a:gdLst/>
              <a:ahLst/>
              <a:cxnLst/>
              <a:rect l="l" t="t" r="r" b="b"/>
              <a:pathLst>
                <a:path w="654" h="1130" extrusionOk="0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376;p47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avLst/>
              <a:gdLst/>
              <a:ahLst/>
              <a:cxnLst/>
              <a:rect l="l" t="t" r="r" b="b"/>
              <a:pathLst>
                <a:path w="704" h="712" extrusionOk="0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0" y="463706"/>
            <a:ext cx="5441815" cy="57465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r>
              <a:rPr lang="th-TH" sz="24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วิธีการประเมินการสูญเสียสมรรถภาพของการได้ยิน</a:t>
            </a:r>
            <a:endParaRPr sz="24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38" name="Google Shape;238;p16"/>
          <p:cNvSpPr txBox="1">
            <a:spLocks noGrp="1"/>
          </p:cNvSpPr>
          <p:nvPr>
            <p:ph type="sldNum" idx="12"/>
          </p:nvPr>
        </p:nvSpPr>
        <p:spPr>
          <a:xfrm>
            <a:off x="5713500" y="4120313"/>
            <a:ext cx="1115550" cy="23670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22</a:t>
            </a:fld>
            <a:endParaRPr/>
          </a:p>
        </p:txBody>
      </p:sp>
      <p:grpSp>
        <p:nvGrpSpPr>
          <p:cNvPr id="239" name="Google Shape;239;p16"/>
          <p:cNvGrpSpPr/>
          <p:nvPr/>
        </p:nvGrpSpPr>
        <p:grpSpPr>
          <a:xfrm>
            <a:off x="84662" y="838200"/>
            <a:ext cx="277129" cy="277129"/>
            <a:chOff x="2594050" y="1631825"/>
            <a:chExt cx="439625" cy="439625"/>
          </a:xfrm>
        </p:grpSpPr>
        <p:sp>
          <p:nvSpPr>
            <p:cNvPr id="240" name="Google Shape;240;p16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1" name="Google Shape;241;p16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16837" y="1357072"/>
            <a:ext cx="355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ดำเนินการตามขั้นตอน ดังนี้</a:t>
            </a:r>
            <a:endParaRPr lang="th-TH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596" y="1680542"/>
            <a:ext cx="6625767" cy="2724150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indent="-342900" algn="thaiDist">
              <a:buFont typeface="+mj-lt"/>
              <a:buAutoNum type="arabicParenR"/>
            </a:pP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ตรวจการได้ยินโดยใช้เสียงบริสุทธิ์ โดยเครื่องตรวจการได้ยินที่ตามมาตรฐานของ </a:t>
            </a:r>
            <a:r>
              <a:rPr lang="en-US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American National Standard Institute (ANSI) S 3.6-1989 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และบันทึกผลการได้ยินที่ความถี่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500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,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1000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,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2000 และ 3000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เฮิรตซ์</a:t>
            </a:r>
          </a:p>
          <a:p>
            <a:pPr marL="342900" indent="-342900" algn="thaiDist">
              <a:buFont typeface="+mj-lt"/>
              <a:buAutoNum type="arabicParenR"/>
            </a:pP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หาค่า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2200" b="1" dirty="0" smtClean="0">
                <a:solidFill>
                  <a:srgbClr val="7030A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DSHL*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รวมค่าระดับการได้ยินทั้ง 4 ความถี่ของหูแต่ละข้างเข้าด้วยกัน</a:t>
            </a:r>
          </a:p>
          <a:p>
            <a:pPr marL="342900" indent="-342900" algn="thaiDist">
              <a:buFont typeface="+mj-lt"/>
              <a:buAutoNum type="arabicParenR"/>
            </a:pP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นำค่าที่ได้จากข้อ 2) หาค่าร้อยละของการสูญเสียสมรรถภาพของการได้ยินข้างเดียว </a:t>
            </a:r>
            <a:r>
              <a:rPr lang="en-US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(Monaural Impairment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)</a:t>
            </a:r>
            <a:endParaRPr lang="th-TH" sz="22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14" name="Google Shape;960;p46"/>
          <p:cNvGrpSpPr/>
          <p:nvPr/>
        </p:nvGrpSpPr>
        <p:grpSpPr>
          <a:xfrm>
            <a:off x="15861" y="4425438"/>
            <a:ext cx="345930" cy="327484"/>
            <a:chOff x="6618700" y="1635475"/>
            <a:chExt cx="456675" cy="432325"/>
          </a:xfrm>
        </p:grpSpPr>
        <p:sp>
          <p:nvSpPr>
            <p:cNvPr id="15" name="Google Shape;961;p46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62;p46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63;p46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64;p46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65;p46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346450" y="4648414"/>
            <a:ext cx="96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(ต่อ)</a:t>
            </a:r>
            <a:endParaRPr lang="th-TH" sz="18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012" y="4589180"/>
            <a:ext cx="5289803" cy="578882"/>
          </a:xfrm>
          <a:prstGeom prst="flowChartAlternateProcess">
            <a:avLst/>
          </a:prstGeom>
          <a:noFill/>
          <a:ln w="19050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DSHL* = </a:t>
            </a:r>
            <a:r>
              <a:rPr lang="th-TH" b="1" dirty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ผลรวม</a:t>
            </a:r>
            <a:r>
              <a:rPr lang="th-TH" b="1" dirty="0" smtClean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จำนวน</a:t>
            </a:r>
            <a:r>
              <a:rPr lang="th-TH" b="1" dirty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เดซิเบลของระดับการได้ยินที่ความถี่ 500, 1000, 2000 และ 3000 </a:t>
            </a:r>
            <a:r>
              <a:rPr lang="th-TH" b="1" dirty="0" smtClean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เฮิรตซ์</a:t>
            </a:r>
          </a:p>
          <a:p>
            <a:r>
              <a:rPr lang="th-TH" b="1" dirty="0" smtClean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           (</a:t>
            </a:r>
            <a:r>
              <a:rPr lang="en-US" b="1" dirty="0" smtClean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Decibel Sum </a:t>
            </a:r>
            <a:r>
              <a:rPr lang="en-US" b="1" dirty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of the </a:t>
            </a:r>
            <a:r>
              <a:rPr lang="en-US" b="1" dirty="0" smtClean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Hearing </a:t>
            </a:r>
            <a:r>
              <a:rPr lang="en-US" b="1" dirty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threshold </a:t>
            </a:r>
            <a:r>
              <a:rPr lang="en-US" b="1" dirty="0" smtClean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Levels </a:t>
            </a:r>
            <a:r>
              <a:rPr lang="en-US" b="1" dirty="0">
                <a:solidFill>
                  <a:srgbClr val="660066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at 500, 1000, 2000 and 3000 Hz)</a:t>
            </a:r>
            <a:endParaRPr lang="th-TH" b="1" dirty="0">
              <a:solidFill>
                <a:srgbClr val="660066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3074" name="Picture 2" descr="https://www.prachachat.net/wp-content/uploads/2018/02/ear-2973126_1920-728x48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179" y="687063"/>
            <a:ext cx="1500524" cy="99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225562" y="3507472"/>
            <a:ext cx="294198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16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ข้อสังเกต</a:t>
            </a:r>
            <a:r>
              <a:rPr lang="th-TH" sz="1600" b="1" dirty="0" smtClean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</a:t>
            </a:r>
            <a:r>
              <a:rPr lang="th-TH" sz="1600" b="1" dirty="0" smtClean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การได้ยินผิดปกติ คือ ระดับ</a:t>
            </a:r>
            <a:r>
              <a:rPr lang="th-TH" sz="1600" b="1" dirty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การได้ยินที่ความถี่ 500 1000 2000 3000 เฮิรตซ์ </a:t>
            </a:r>
            <a:r>
              <a:rPr lang="th-TH" sz="1600" b="1" dirty="0" smtClean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มากกว่า </a:t>
            </a:r>
            <a:r>
              <a:rPr lang="th-TH" sz="1600" b="1" dirty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25 เดซิเบล </a:t>
            </a:r>
            <a:endParaRPr lang="th-TH" sz="1600" dirty="0">
              <a:solidFill>
                <a:srgbClr val="C00000"/>
              </a:solidFill>
            </a:endParaRPr>
          </a:p>
        </p:txBody>
      </p:sp>
      <p:sp>
        <p:nvSpPr>
          <p:cNvPr id="236" name="Google Shape;236;p16"/>
          <p:cNvSpPr txBox="1">
            <a:spLocks noGrp="1"/>
          </p:cNvSpPr>
          <p:nvPr>
            <p:ph type="title"/>
          </p:nvPr>
        </p:nvSpPr>
        <p:spPr>
          <a:xfrm>
            <a:off x="143972" y="449757"/>
            <a:ext cx="5441815" cy="57465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วิธีการประเมินการสูญเสียสมรรถภาพของการได้ยิน (ต่อ)</a:t>
            </a:r>
            <a:endParaRPr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38" name="Google Shape;238;p16"/>
          <p:cNvSpPr txBox="1">
            <a:spLocks noGrp="1"/>
          </p:cNvSpPr>
          <p:nvPr>
            <p:ph type="sldNum" idx="12"/>
          </p:nvPr>
        </p:nvSpPr>
        <p:spPr>
          <a:xfrm>
            <a:off x="5713500" y="4120313"/>
            <a:ext cx="1115550" cy="23670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23</a:t>
            </a:fld>
            <a:endParaRPr/>
          </a:p>
        </p:txBody>
      </p:sp>
      <p:grpSp>
        <p:nvGrpSpPr>
          <p:cNvPr id="239" name="Google Shape;239;p16"/>
          <p:cNvGrpSpPr/>
          <p:nvPr/>
        </p:nvGrpSpPr>
        <p:grpSpPr>
          <a:xfrm>
            <a:off x="84662" y="838200"/>
            <a:ext cx="277129" cy="277129"/>
            <a:chOff x="2594050" y="1631825"/>
            <a:chExt cx="439625" cy="439625"/>
          </a:xfrm>
        </p:grpSpPr>
        <p:sp>
          <p:nvSpPr>
            <p:cNvPr id="240" name="Google Shape;240;p16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1" name="Google Shape;241;p16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pic>
        <p:nvPicPr>
          <p:cNvPr id="2050" name="Picture 2" descr="Driver listening music ภาพเวกเตอร์สต็อก Driver listening music  ภาพประกอบที่ปลอดค่าลิขสิทธิ์ |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" r="5465" b="23891"/>
          <a:stretch/>
        </p:blipFill>
        <p:spPr bwMode="auto">
          <a:xfrm>
            <a:off x="3459621" y="3383637"/>
            <a:ext cx="1732758" cy="14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ular Callout 21"/>
          <p:cNvSpPr/>
          <p:nvPr/>
        </p:nvSpPr>
        <p:spPr>
          <a:xfrm rot="16200000" flipV="1">
            <a:off x="2912392" y="2855316"/>
            <a:ext cx="1094458" cy="906088"/>
          </a:xfrm>
          <a:custGeom>
            <a:avLst/>
            <a:gdLst>
              <a:gd name="connsiteX0" fmla="*/ 0 w 515389"/>
              <a:gd name="connsiteY0" fmla="*/ 0 h 1186067"/>
              <a:gd name="connsiteX1" fmla="*/ 85898 w 515389"/>
              <a:gd name="connsiteY1" fmla="*/ 0 h 1186067"/>
              <a:gd name="connsiteX2" fmla="*/ 85898 w 515389"/>
              <a:gd name="connsiteY2" fmla="*/ 0 h 1186067"/>
              <a:gd name="connsiteX3" fmla="*/ 214745 w 515389"/>
              <a:gd name="connsiteY3" fmla="*/ 0 h 1186067"/>
              <a:gd name="connsiteX4" fmla="*/ 515389 w 515389"/>
              <a:gd name="connsiteY4" fmla="*/ 0 h 1186067"/>
              <a:gd name="connsiteX5" fmla="*/ 515389 w 515389"/>
              <a:gd name="connsiteY5" fmla="*/ 197678 h 1186067"/>
              <a:gd name="connsiteX6" fmla="*/ 515389 w 515389"/>
              <a:gd name="connsiteY6" fmla="*/ 197678 h 1186067"/>
              <a:gd name="connsiteX7" fmla="*/ 515389 w 515389"/>
              <a:gd name="connsiteY7" fmla="*/ 494195 h 1186067"/>
              <a:gd name="connsiteX8" fmla="*/ 515389 w 515389"/>
              <a:gd name="connsiteY8" fmla="*/ 1186067 h 1186067"/>
              <a:gd name="connsiteX9" fmla="*/ 214745 w 515389"/>
              <a:gd name="connsiteY9" fmla="*/ 1186067 h 1186067"/>
              <a:gd name="connsiteX10" fmla="*/ 85898 w 515389"/>
              <a:gd name="connsiteY10" fmla="*/ 1186067 h 1186067"/>
              <a:gd name="connsiteX11" fmla="*/ 85898 w 515389"/>
              <a:gd name="connsiteY11" fmla="*/ 1186067 h 1186067"/>
              <a:gd name="connsiteX12" fmla="*/ 0 w 515389"/>
              <a:gd name="connsiteY12" fmla="*/ 1186067 h 1186067"/>
              <a:gd name="connsiteX13" fmla="*/ 0 w 515389"/>
              <a:gd name="connsiteY13" fmla="*/ 494195 h 1186067"/>
              <a:gd name="connsiteX14" fmla="*/ -888768 w 515389"/>
              <a:gd name="connsiteY14" fmla="*/ -1863715 h 1186067"/>
              <a:gd name="connsiteX15" fmla="*/ 0 w 515389"/>
              <a:gd name="connsiteY15" fmla="*/ 197678 h 1186067"/>
              <a:gd name="connsiteX16" fmla="*/ 0 w 515389"/>
              <a:gd name="connsiteY16" fmla="*/ 0 h 1186067"/>
              <a:gd name="connsiteX0" fmla="*/ 888768 w 1404157"/>
              <a:gd name="connsiteY0" fmla="*/ 1863715 h 3049782"/>
              <a:gd name="connsiteX1" fmla="*/ 974666 w 1404157"/>
              <a:gd name="connsiteY1" fmla="*/ 1863715 h 3049782"/>
              <a:gd name="connsiteX2" fmla="*/ 974666 w 1404157"/>
              <a:gd name="connsiteY2" fmla="*/ 1863715 h 3049782"/>
              <a:gd name="connsiteX3" fmla="*/ 1103513 w 1404157"/>
              <a:gd name="connsiteY3" fmla="*/ 1863715 h 3049782"/>
              <a:gd name="connsiteX4" fmla="*/ 1404157 w 1404157"/>
              <a:gd name="connsiteY4" fmla="*/ 1863715 h 3049782"/>
              <a:gd name="connsiteX5" fmla="*/ 1404157 w 1404157"/>
              <a:gd name="connsiteY5" fmla="*/ 2061393 h 3049782"/>
              <a:gd name="connsiteX6" fmla="*/ 1404157 w 1404157"/>
              <a:gd name="connsiteY6" fmla="*/ 2061393 h 3049782"/>
              <a:gd name="connsiteX7" fmla="*/ 1404157 w 1404157"/>
              <a:gd name="connsiteY7" fmla="*/ 2357910 h 3049782"/>
              <a:gd name="connsiteX8" fmla="*/ 1404157 w 1404157"/>
              <a:gd name="connsiteY8" fmla="*/ 3049782 h 3049782"/>
              <a:gd name="connsiteX9" fmla="*/ 1103513 w 1404157"/>
              <a:gd name="connsiteY9" fmla="*/ 3049782 h 3049782"/>
              <a:gd name="connsiteX10" fmla="*/ 974666 w 1404157"/>
              <a:gd name="connsiteY10" fmla="*/ 3049782 h 3049782"/>
              <a:gd name="connsiteX11" fmla="*/ 974666 w 1404157"/>
              <a:gd name="connsiteY11" fmla="*/ 3049782 h 3049782"/>
              <a:gd name="connsiteX12" fmla="*/ 888768 w 1404157"/>
              <a:gd name="connsiteY12" fmla="*/ 3049782 h 3049782"/>
              <a:gd name="connsiteX13" fmla="*/ 905394 w 1404157"/>
              <a:gd name="connsiteY13" fmla="*/ 2923176 h 3049782"/>
              <a:gd name="connsiteX14" fmla="*/ 0 w 1404157"/>
              <a:gd name="connsiteY14" fmla="*/ 0 h 3049782"/>
              <a:gd name="connsiteX15" fmla="*/ 888768 w 1404157"/>
              <a:gd name="connsiteY15" fmla="*/ 2061393 h 3049782"/>
              <a:gd name="connsiteX16" fmla="*/ 888768 w 1404157"/>
              <a:gd name="connsiteY16" fmla="*/ 1863715 h 3049782"/>
              <a:gd name="connsiteX0" fmla="*/ 838892 w 1354281"/>
              <a:gd name="connsiteY0" fmla="*/ 1207010 h 2393077"/>
              <a:gd name="connsiteX1" fmla="*/ 924790 w 1354281"/>
              <a:gd name="connsiteY1" fmla="*/ 1207010 h 2393077"/>
              <a:gd name="connsiteX2" fmla="*/ 924790 w 1354281"/>
              <a:gd name="connsiteY2" fmla="*/ 1207010 h 2393077"/>
              <a:gd name="connsiteX3" fmla="*/ 1053637 w 1354281"/>
              <a:gd name="connsiteY3" fmla="*/ 1207010 h 2393077"/>
              <a:gd name="connsiteX4" fmla="*/ 1354281 w 1354281"/>
              <a:gd name="connsiteY4" fmla="*/ 1207010 h 2393077"/>
              <a:gd name="connsiteX5" fmla="*/ 1354281 w 1354281"/>
              <a:gd name="connsiteY5" fmla="*/ 1404688 h 2393077"/>
              <a:gd name="connsiteX6" fmla="*/ 1354281 w 1354281"/>
              <a:gd name="connsiteY6" fmla="*/ 1404688 h 2393077"/>
              <a:gd name="connsiteX7" fmla="*/ 1354281 w 1354281"/>
              <a:gd name="connsiteY7" fmla="*/ 1701205 h 2393077"/>
              <a:gd name="connsiteX8" fmla="*/ 1354281 w 1354281"/>
              <a:gd name="connsiteY8" fmla="*/ 2393077 h 2393077"/>
              <a:gd name="connsiteX9" fmla="*/ 1053637 w 1354281"/>
              <a:gd name="connsiteY9" fmla="*/ 2393077 h 2393077"/>
              <a:gd name="connsiteX10" fmla="*/ 924790 w 1354281"/>
              <a:gd name="connsiteY10" fmla="*/ 2393077 h 2393077"/>
              <a:gd name="connsiteX11" fmla="*/ 924790 w 1354281"/>
              <a:gd name="connsiteY11" fmla="*/ 2393077 h 2393077"/>
              <a:gd name="connsiteX12" fmla="*/ 838892 w 1354281"/>
              <a:gd name="connsiteY12" fmla="*/ 2393077 h 2393077"/>
              <a:gd name="connsiteX13" fmla="*/ 855518 w 1354281"/>
              <a:gd name="connsiteY13" fmla="*/ 2266471 h 2393077"/>
              <a:gd name="connsiteX14" fmla="*/ 0 w 1354281"/>
              <a:gd name="connsiteY14" fmla="*/ 0 h 2393077"/>
              <a:gd name="connsiteX15" fmla="*/ 838892 w 1354281"/>
              <a:gd name="connsiteY15" fmla="*/ 1404688 h 2393077"/>
              <a:gd name="connsiteX16" fmla="*/ 838892 w 1354281"/>
              <a:gd name="connsiteY16" fmla="*/ 1207010 h 239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54281" h="2393077">
                <a:moveTo>
                  <a:pt x="838892" y="1207010"/>
                </a:moveTo>
                <a:lnTo>
                  <a:pt x="924790" y="1207010"/>
                </a:lnTo>
                <a:lnTo>
                  <a:pt x="924790" y="1207010"/>
                </a:lnTo>
                <a:lnTo>
                  <a:pt x="1053637" y="1207010"/>
                </a:lnTo>
                <a:lnTo>
                  <a:pt x="1354281" y="1207010"/>
                </a:lnTo>
                <a:lnTo>
                  <a:pt x="1354281" y="1404688"/>
                </a:lnTo>
                <a:lnTo>
                  <a:pt x="1354281" y="1404688"/>
                </a:lnTo>
                <a:lnTo>
                  <a:pt x="1354281" y="1701205"/>
                </a:lnTo>
                <a:lnTo>
                  <a:pt x="1354281" y="2393077"/>
                </a:lnTo>
                <a:lnTo>
                  <a:pt x="1053637" y="2393077"/>
                </a:lnTo>
                <a:lnTo>
                  <a:pt x="924790" y="2393077"/>
                </a:lnTo>
                <a:lnTo>
                  <a:pt x="924790" y="2393077"/>
                </a:lnTo>
                <a:lnTo>
                  <a:pt x="838892" y="2393077"/>
                </a:lnTo>
                <a:lnTo>
                  <a:pt x="855518" y="2266471"/>
                </a:lnTo>
                <a:lnTo>
                  <a:pt x="0" y="0"/>
                </a:lnTo>
                <a:lnTo>
                  <a:pt x="838892" y="1404688"/>
                </a:lnTo>
                <a:lnTo>
                  <a:pt x="838892" y="120701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28032" y="1768851"/>
            <a:ext cx="6517836" cy="146423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thaiDist"/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4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นำค่า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DSHL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ที่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ได้จากข้อ 2) หาร้อยละของการสูญเสียสมรรถภาพของการได้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      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 สองข้าง (</a:t>
            </a:r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Binaural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Hearing Impairment)</a:t>
            </a:r>
          </a:p>
          <a:p>
            <a:pPr algn="thaiDist"/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5)   นำ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ค่าที่ได้จาก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ข้อ 4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หาค่า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ร้อยละของการสูญเสียสมรรถภาพ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ของทั้งร่างกาย 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 (</a:t>
            </a:r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Impairment of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The Whole </a:t>
            </a:r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Person)</a:t>
            </a:r>
            <a:endParaRPr lang="th-TH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781" y="1052252"/>
            <a:ext cx="1726011" cy="84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oogle Shape;1671;p47"/>
          <p:cNvGrpSpPr/>
          <p:nvPr/>
        </p:nvGrpSpPr>
        <p:grpSpPr>
          <a:xfrm>
            <a:off x="310803" y="4357013"/>
            <a:ext cx="1336824" cy="316036"/>
            <a:chOff x="3042485" y="5594633"/>
            <a:chExt cx="2159652" cy="510557"/>
          </a:xfrm>
        </p:grpSpPr>
        <p:sp>
          <p:nvSpPr>
            <p:cNvPr id="25" name="Google Shape;1672;p47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673;p47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674;p47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675;p47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676;p47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677;p47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678;p47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679;p47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680;p47"/>
            <p:cNvSpPr/>
            <p:nvPr/>
          </p:nvSpPr>
          <p:spPr>
            <a:xfrm>
              <a:off x="3210195" y="5762654"/>
              <a:ext cx="174555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681;p47"/>
            <p:cNvSpPr/>
            <p:nvPr/>
          </p:nvSpPr>
          <p:spPr>
            <a:xfrm>
              <a:off x="3485252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682;p47"/>
            <p:cNvSpPr/>
            <p:nvPr/>
          </p:nvSpPr>
          <p:spPr>
            <a:xfrm>
              <a:off x="3760620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683;p47"/>
            <p:cNvSpPr/>
            <p:nvPr/>
          </p:nvSpPr>
          <p:spPr>
            <a:xfrm>
              <a:off x="4035365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684;p47"/>
            <p:cNvSpPr/>
            <p:nvPr/>
          </p:nvSpPr>
          <p:spPr>
            <a:xfrm>
              <a:off x="4310111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685;p47"/>
            <p:cNvSpPr/>
            <p:nvPr/>
          </p:nvSpPr>
          <p:spPr>
            <a:xfrm>
              <a:off x="4585167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686;p47"/>
            <p:cNvSpPr/>
            <p:nvPr/>
          </p:nvSpPr>
          <p:spPr>
            <a:xfrm>
              <a:off x="4859913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1671;p47"/>
          <p:cNvGrpSpPr/>
          <p:nvPr/>
        </p:nvGrpSpPr>
        <p:grpSpPr>
          <a:xfrm>
            <a:off x="1696553" y="4357025"/>
            <a:ext cx="1336824" cy="316036"/>
            <a:chOff x="3042485" y="5594633"/>
            <a:chExt cx="2159652" cy="510557"/>
          </a:xfrm>
        </p:grpSpPr>
        <p:sp>
          <p:nvSpPr>
            <p:cNvPr id="42" name="Google Shape;1672;p47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673;p47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674;p47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675;p47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676;p47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677;p47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678;p47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679;p47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680;p47"/>
            <p:cNvSpPr/>
            <p:nvPr/>
          </p:nvSpPr>
          <p:spPr>
            <a:xfrm>
              <a:off x="3210195" y="5762654"/>
              <a:ext cx="174555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681;p47"/>
            <p:cNvSpPr/>
            <p:nvPr/>
          </p:nvSpPr>
          <p:spPr>
            <a:xfrm>
              <a:off x="3485252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682;p47"/>
            <p:cNvSpPr/>
            <p:nvPr/>
          </p:nvSpPr>
          <p:spPr>
            <a:xfrm>
              <a:off x="3760620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683;p47"/>
            <p:cNvSpPr/>
            <p:nvPr/>
          </p:nvSpPr>
          <p:spPr>
            <a:xfrm>
              <a:off x="4035365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684;p47"/>
            <p:cNvSpPr/>
            <p:nvPr/>
          </p:nvSpPr>
          <p:spPr>
            <a:xfrm>
              <a:off x="4310111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1685;p47"/>
            <p:cNvSpPr/>
            <p:nvPr/>
          </p:nvSpPr>
          <p:spPr>
            <a:xfrm>
              <a:off x="4585167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1686;p47"/>
            <p:cNvSpPr/>
            <p:nvPr/>
          </p:nvSpPr>
          <p:spPr>
            <a:xfrm>
              <a:off x="4859913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1233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75032"/>
            <a:ext cx="6858000" cy="186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" y="0"/>
            <a:ext cx="374506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4816" y="913282"/>
            <a:ext cx="6724996" cy="4426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1)  ตรวจ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การได้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ยินและ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บันทึกผลการได้ยินที่ความถี่ 500</a:t>
            </a:r>
            <a:r>
              <a:rPr lang="en-US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,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1000</a:t>
            </a:r>
            <a:r>
              <a:rPr lang="en-US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,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2000 และ 3000 เฮิรตซ์</a:t>
            </a:r>
          </a:p>
        </p:txBody>
      </p:sp>
      <p:grpSp>
        <p:nvGrpSpPr>
          <p:cNvPr id="30" name="Google Shape;389;p26"/>
          <p:cNvGrpSpPr/>
          <p:nvPr/>
        </p:nvGrpSpPr>
        <p:grpSpPr>
          <a:xfrm>
            <a:off x="691764" y="1979875"/>
            <a:ext cx="1311966" cy="563525"/>
            <a:chOff x="-1535283" y="1287960"/>
            <a:chExt cx="11486579" cy="2067200"/>
          </a:xfrm>
        </p:grpSpPr>
        <p:sp>
          <p:nvSpPr>
            <p:cNvPr id="31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90581" y="2086973"/>
            <a:ext cx="822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b="1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061730"/>
              </p:ext>
            </p:extLst>
          </p:nvPr>
        </p:nvGraphicFramePr>
        <p:xfrm>
          <a:off x="845510" y="2436555"/>
          <a:ext cx="5239741" cy="2094777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1493191"/>
                <a:gridCol w="1873275"/>
                <a:gridCol w="1873275"/>
              </a:tblGrid>
              <a:tr h="2907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h-TH" sz="16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ความถี่</a:t>
                      </a:r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/>
                      </a:r>
                      <a:b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</a:br>
                      <a:r>
                        <a:rPr lang="th-TH" sz="14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(เฮิรตซ์)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6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ผลตรวจวัดระดับการได้ยิน </a:t>
                      </a:r>
                      <a:r>
                        <a:rPr lang="th-TH" sz="16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</a:t>
                      </a:r>
                      <a:r>
                        <a:rPr lang="th-TH" sz="16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เดซิเบล</a:t>
                      </a:r>
                      <a:r>
                        <a:rPr lang="th-TH" sz="16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)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4935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พนักงาน ก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49352">
                <a:tc vMerge="1">
                  <a:txBody>
                    <a:bodyPr/>
                    <a:lstStyle/>
                    <a:p>
                      <a:pPr algn="ctr" fontAlgn="t"/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หูขวา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หูซ้าย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30168"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500</a:t>
                      </a:r>
                      <a:endParaRPr lang="th-TH" sz="16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  <a:tr h="230168"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1,000</a:t>
                      </a:r>
                      <a:endParaRPr lang="th-TH" sz="1600" b="0" i="0" u="none" strike="noStrike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</a:tr>
              <a:tr h="230168"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2,000</a:t>
                      </a:r>
                      <a:endParaRPr lang="th-TH" sz="16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  <a:tr h="230168"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3,000</a:t>
                      </a:r>
                      <a:endParaRPr lang="th-TH" sz="16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65*</a:t>
                      </a:r>
                      <a:endParaRPr lang="th-TH" sz="1600" b="0" i="0" u="none" strike="noStrike" dirty="0">
                        <a:solidFill>
                          <a:srgbClr val="C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70*</a:t>
                      </a:r>
                      <a:endParaRPr lang="th-TH" sz="1600" b="0" i="0" u="none" strike="noStrike" dirty="0">
                        <a:solidFill>
                          <a:srgbClr val="C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</a:tr>
              <a:tr h="2301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135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140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74816" y="1352567"/>
            <a:ext cx="6724995" cy="4426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หา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 </a:t>
            </a:r>
            <a:r>
              <a:rPr lang="en-US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DSHL* 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รวมค่าระดับการได้ยินทั้ง 4 ความถี่ของหูแต่ละข้าง</a:t>
            </a:r>
          </a:p>
        </p:txBody>
      </p:sp>
      <p:grpSp>
        <p:nvGrpSpPr>
          <p:cNvPr id="40" name="Google Shape;1400;p47"/>
          <p:cNvGrpSpPr/>
          <p:nvPr/>
        </p:nvGrpSpPr>
        <p:grpSpPr>
          <a:xfrm>
            <a:off x="6249725" y="77042"/>
            <a:ext cx="466359" cy="566247"/>
            <a:chOff x="4539787" y="1011032"/>
            <a:chExt cx="598957" cy="720261"/>
          </a:xfrm>
        </p:grpSpPr>
        <p:sp>
          <p:nvSpPr>
            <p:cNvPr id="41" name="Google Shape;1401;p47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02;p47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03;p47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04;p47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05;p47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831836" y="4620280"/>
            <a:ext cx="4313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*   การ</a:t>
            </a:r>
            <a:r>
              <a:rPr lang="th-TH" b="1" dirty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ได้ยินผิดปกติ คือ ระดับการได้ยินที่ความถี่ 500 1000 2000 3000 เฮิรตซ์ </a:t>
            </a:r>
            <a:r>
              <a:rPr lang="th-TH" b="1" dirty="0" smtClean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</a:t>
            </a:r>
          </a:p>
          <a:p>
            <a:r>
              <a:rPr lang="th-TH" b="1" dirty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b="1" dirty="0" smtClean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 มากกว่า </a:t>
            </a:r>
            <a:r>
              <a:rPr lang="th-TH" b="1" dirty="0">
                <a:solidFill>
                  <a:srgbClr val="C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25 เดซิเบล </a:t>
            </a:r>
            <a:endParaRPr lang="th-TH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50676" y="811539"/>
            <a:ext cx="5284363" cy="78319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หา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ค่าร้อยละของการสูญเสียสมรรถภาพของการได้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ยินข้างเดียว</a:t>
            </a:r>
            <a:b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Monaural Impairment)</a:t>
            </a:r>
          </a:p>
        </p:txBody>
      </p:sp>
      <p:grpSp>
        <p:nvGrpSpPr>
          <p:cNvPr id="30" name="Google Shape;389;p26"/>
          <p:cNvGrpSpPr/>
          <p:nvPr/>
        </p:nvGrpSpPr>
        <p:grpSpPr>
          <a:xfrm>
            <a:off x="422092" y="2631195"/>
            <a:ext cx="1511621" cy="601847"/>
            <a:chOff x="-1535283" y="1287960"/>
            <a:chExt cx="11486579" cy="2067200"/>
          </a:xfrm>
        </p:grpSpPr>
        <p:sp>
          <p:nvSpPr>
            <p:cNvPr id="31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06003" y="2777318"/>
            <a:ext cx="1383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7560" y="3112416"/>
            <a:ext cx="5662165" cy="11695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th-TH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พนักงาน </a:t>
            </a:r>
            <a:r>
              <a:rPr lang="th-TH" sz="2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</a:t>
            </a:r>
          </a:p>
          <a:p>
            <a:pPr>
              <a:lnSpc>
                <a:spcPts val="2800"/>
              </a:lnSpc>
            </a:pP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หูขวา มี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ระดับการได้ยิน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135 เดซิเบล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sz="2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สูญเสียการได้ยินร้อยละ </a:t>
            </a:r>
            <a:r>
              <a:rPr lang="th-TH" sz="2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13.1</a:t>
            </a:r>
            <a:endParaRPr lang="th-TH" sz="2200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ts val="2800"/>
              </a:lnSpc>
            </a:pP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หู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ซ้าย มี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ระดับการได้ยิน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140 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เดซิเบล 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sz="2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สูญเสียการได้ยินร้อยละ </a:t>
            </a:r>
            <a:r>
              <a:rPr lang="th-TH" sz="2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15.0</a:t>
            </a:r>
            <a:endParaRPr lang="th-TH" sz="2200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990" y="1754455"/>
            <a:ext cx="6137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    นำค่า </a:t>
            </a:r>
            <a:r>
              <a:rPr lang="en-US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DSHL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ไปเปรียบเทียบกับ</a:t>
            </a:r>
            <a:r>
              <a:rPr lang="th-TH" sz="1800" b="1" u="sng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1800" b="1" u="sng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 1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เพื่อหาค่าร้อยละของการสูญเสียสมรรถภาพของการได้ยินข้างเดียว</a:t>
            </a:r>
          </a:p>
        </p:txBody>
      </p:sp>
      <p:grpSp>
        <p:nvGrpSpPr>
          <p:cNvPr id="16" name="Google Shape;1292;p46"/>
          <p:cNvGrpSpPr/>
          <p:nvPr/>
        </p:nvGrpSpPr>
        <p:grpSpPr>
          <a:xfrm>
            <a:off x="5641746" y="2463175"/>
            <a:ext cx="433992" cy="422729"/>
            <a:chOff x="5916675" y="927975"/>
            <a:chExt cx="516350" cy="502950"/>
          </a:xfrm>
        </p:grpSpPr>
        <p:sp>
          <p:nvSpPr>
            <p:cNvPr id="18" name="Google Shape;1293;p46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38100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94;p46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38100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301;p46"/>
          <p:cNvSpPr/>
          <p:nvPr/>
        </p:nvSpPr>
        <p:spPr>
          <a:xfrm>
            <a:off x="5833907" y="269955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C7D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1400;p47"/>
          <p:cNvGrpSpPr/>
          <p:nvPr/>
        </p:nvGrpSpPr>
        <p:grpSpPr>
          <a:xfrm>
            <a:off x="6249725" y="77042"/>
            <a:ext cx="466359" cy="566247"/>
            <a:chOff x="4539787" y="1011032"/>
            <a:chExt cx="598957" cy="720261"/>
          </a:xfrm>
        </p:grpSpPr>
        <p:sp>
          <p:nvSpPr>
            <p:cNvPr id="21" name="Google Shape;1401;p47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402;p47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403;p47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404;p47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405;p47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6716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0" name="Google Shape;389;p26"/>
          <p:cNvGrpSpPr/>
          <p:nvPr/>
        </p:nvGrpSpPr>
        <p:grpSpPr>
          <a:xfrm>
            <a:off x="55659" y="500076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05255" y="516611"/>
            <a:ext cx="540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สูญเสียการได้ยินข้างเดียว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Monaural Hearing Loss and Impairment (%)*)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656" y="516611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1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033528"/>
              </p:ext>
            </p:extLst>
          </p:nvPr>
        </p:nvGraphicFramePr>
        <p:xfrm>
          <a:off x="221128" y="862198"/>
          <a:ext cx="6386407" cy="4183588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869157"/>
                <a:gridCol w="1262168"/>
                <a:gridCol w="1027869"/>
                <a:gridCol w="1189106"/>
                <a:gridCol w="748229"/>
                <a:gridCol w="1289878"/>
              </a:tblGrid>
              <a:tr h="2623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69.3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78.8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80.6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82.5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48.9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50.5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52.2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ตั้งแต่ 368 ขึ้นไป หรือมากกว่า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21128" y="2655737"/>
            <a:ext cx="2108604" cy="159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097203" y="2983062"/>
            <a:ext cx="0" cy="580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99861" y="3286507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หูซ้าย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1128" y="2814763"/>
            <a:ext cx="2108604" cy="159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154302" y="2193649"/>
            <a:ext cx="14463" cy="4439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99861" y="1965680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23" name="Google Shape;1400;p47"/>
          <p:cNvGrpSpPr/>
          <p:nvPr/>
        </p:nvGrpSpPr>
        <p:grpSpPr>
          <a:xfrm>
            <a:off x="6297433" y="61141"/>
            <a:ext cx="442505" cy="543160"/>
            <a:chOff x="4539787" y="1011032"/>
            <a:chExt cx="598957" cy="720261"/>
          </a:xfrm>
        </p:grpSpPr>
        <p:sp>
          <p:nvSpPr>
            <p:cNvPr id="24" name="Google Shape;1401;p47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402;p47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403;p47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404;p47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405;p47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5044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50676" y="811539"/>
            <a:ext cx="5284363" cy="78319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4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หา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ร้อยละของการสูญเสียสมรรถภาพของการได้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ข้าง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</a:t>
            </a:r>
          </a:p>
          <a:p>
            <a:pPr algn="thaiDist"/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(</a:t>
            </a:r>
            <a:r>
              <a:rPr lang="en-US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Binaural </a:t>
            </a:r>
            <a:r>
              <a:rPr lang="en-US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Hearing Impairment)</a:t>
            </a:r>
            <a:endParaRPr lang="en-US" sz="20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0" name="Google Shape;389;p26"/>
          <p:cNvGrpSpPr/>
          <p:nvPr/>
        </p:nvGrpSpPr>
        <p:grpSpPr>
          <a:xfrm>
            <a:off x="204730" y="2677785"/>
            <a:ext cx="1549831" cy="601847"/>
            <a:chOff x="-1535283" y="1287960"/>
            <a:chExt cx="11486579" cy="2067200"/>
          </a:xfrm>
        </p:grpSpPr>
        <p:sp>
          <p:nvSpPr>
            <p:cNvPr id="31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90865" y="2820453"/>
            <a:ext cx="7201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990" y="1754455"/>
            <a:ext cx="6137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     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นำผลรวมระดับ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การได้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ยินหรือค่า </a:t>
            </a:r>
            <a:r>
              <a:rPr lang="en-US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DSHL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ของหูข้างที่ดีกว่าและหูข้างที่เลวกว่าจากข้อ 2) ไปเปรียบเทียบกับ</a:t>
            </a:r>
            <a:r>
              <a:rPr lang="th-TH" sz="1800" b="1" u="sng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1800" b="1" u="sng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1800" b="1" u="sng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เพื่อหาร้อยละของการสูญเสียสมรรถภาพของ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b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ได้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2 ข้าง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9651" y="3159006"/>
            <a:ext cx="6188125" cy="151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th-TH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พนักงาน </a:t>
            </a:r>
            <a:r>
              <a:rPr lang="th-TH" sz="2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</a:t>
            </a:r>
          </a:p>
          <a:p>
            <a:pPr>
              <a:lnSpc>
                <a:spcPts val="2100"/>
              </a:lnSpc>
            </a:pP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	หู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ข้างที่ดีกว่า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= 135 เดซิเบล (หูขวา)</a:t>
            </a:r>
          </a:p>
          <a:p>
            <a:pPr>
              <a:lnSpc>
                <a:spcPts val="2100"/>
              </a:lnSpc>
            </a:pP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	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ข้างที่เลวกว่า =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140 เดซิเบล (หูซ้าย)</a:t>
            </a:r>
          </a:p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เมื่อเปรียบเทียบกับ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2000" u="sng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2000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จะได้การ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สูญเสียสมรรถภาพของการได้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ข้าง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เท่ากับ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ละ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13.4</a:t>
            </a:r>
            <a:endParaRPr lang="th-TH" sz="2000" b="1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14" name="Google Shape;1400;p47"/>
          <p:cNvGrpSpPr/>
          <p:nvPr/>
        </p:nvGrpSpPr>
        <p:grpSpPr>
          <a:xfrm>
            <a:off x="6249725" y="77042"/>
            <a:ext cx="466359" cy="566247"/>
            <a:chOff x="4539787" y="1011032"/>
            <a:chExt cx="598957" cy="720261"/>
          </a:xfrm>
        </p:grpSpPr>
        <p:sp>
          <p:nvSpPr>
            <p:cNvPr id="15" name="Google Shape;1401;p47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02;p47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03;p47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04;p47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405;p47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5636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0" name="Google Shape;389;p26"/>
          <p:cNvGrpSpPr/>
          <p:nvPr/>
        </p:nvGrpSpPr>
        <p:grpSpPr>
          <a:xfrm>
            <a:off x="0" y="492125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65921" y="328541"/>
            <a:ext cx="5408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คำนวณ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การสูญเสียสมรรถภาพของการได้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 </a:t>
            </a:r>
          </a:p>
          <a:p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computation of Binaural Hearing Impairment)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997" y="508660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</a:t>
            </a:r>
            <a:r>
              <a:rPr lang="th-TH" sz="1800" b="1" dirty="0" smtClean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endParaRPr lang="th-TH" sz="1800" b="1" dirty="0">
              <a:solidFill>
                <a:schemeClr val="bg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4869"/>
          <a:stretch/>
        </p:blipFill>
        <p:spPr>
          <a:xfrm rot="5400000">
            <a:off x="1558185" y="-366994"/>
            <a:ext cx="4038294" cy="6561336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124107" y="4761388"/>
            <a:ext cx="9064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หูข้างที่ดีกว่า</a:t>
            </a:r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265214" y="2638465"/>
            <a:ext cx="109110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หูข้างที่แลวกว่า</a:t>
            </a:r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0009" y="966505"/>
            <a:ext cx="1027678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140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dB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(หูซ้าย)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55635" y="4778932"/>
            <a:ext cx="114526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135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dB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(หูขวา)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434227" y="1439378"/>
            <a:ext cx="159026" cy="13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Oval 16"/>
          <p:cNvSpPr/>
          <p:nvPr/>
        </p:nvSpPr>
        <p:spPr>
          <a:xfrm>
            <a:off x="1306895" y="4647046"/>
            <a:ext cx="159026" cy="13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Oval 17"/>
          <p:cNvSpPr/>
          <p:nvPr/>
        </p:nvSpPr>
        <p:spPr>
          <a:xfrm>
            <a:off x="1322042" y="1439377"/>
            <a:ext cx="159026" cy="13188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TextBox 18"/>
          <p:cNvSpPr txBox="1"/>
          <p:nvPr/>
        </p:nvSpPr>
        <p:spPr>
          <a:xfrm>
            <a:off x="4170123" y="1877469"/>
            <a:ext cx="1170821" cy="369332"/>
          </a:xfrm>
          <a:prstGeom prst="rect">
            <a:avLst/>
          </a:prstGeom>
          <a:solidFill>
            <a:srgbClr val="99FFCC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 13.4</a:t>
            </a:r>
            <a:endParaRPr lang="th-TH" sz="18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10" name="Elbow Connector 9"/>
          <p:cNvCxnSpPr>
            <a:stCxn id="15" idx="1"/>
            <a:endCxn id="17" idx="5"/>
          </p:cNvCxnSpPr>
          <p:nvPr/>
        </p:nvCxnSpPr>
        <p:spPr>
          <a:xfrm rot="10800000">
            <a:off x="1442633" y="4759619"/>
            <a:ext cx="413003" cy="173202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7" idx="1"/>
            <a:endCxn id="8" idx="1"/>
          </p:cNvCxnSpPr>
          <p:nvPr/>
        </p:nvCxnSpPr>
        <p:spPr>
          <a:xfrm rot="10800000" flipV="1">
            <a:off x="457517" y="1120394"/>
            <a:ext cx="792493" cy="338298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9" idx="1"/>
            <a:endCxn id="18" idx="6"/>
          </p:cNvCxnSpPr>
          <p:nvPr/>
        </p:nvCxnSpPr>
        <p:spPr>
          <a:xfrm rot="10800000">
            <a:off x="1481069" y="1505321"/>
            <a:ext cx="2689055" cy="556814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oogle Shape;1400;p47"/>
          <p:cNvGrpSpPr/>
          <p:nvPr/>
        </p:nvGrpSpPr>
        <p:grpSpPr>
          <a:xfrm>
            <a:off x="6249725" y="77042"/>
            <a:ext cx="466359" cy="566247"/>
            <a:chOff x="4539787" y="1011032"/>
            <a:chExt cx="598957" cy="720261"/>
          </a:xfrm>
        </p:grpSpPr>
        <p:sp>
          <p:nvSpPr>
            <p:cNvPr id="40" name="Google Shape;1401;p47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02;p47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03;p47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04;p47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05;p47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1" name="Straight Arrow Connector 30"/>
          <p:cNvCxnSpPr/>
          <p:nvPr/>
        </p:nvCxnSpPr>
        <p:spPr>
          <a:xfrm flipV="1">
            <a:off x="1382011" y="1587800"/>
            <a:ext cx="16055" cy="3125189"/>
          </a:xfrm>
          <a:prstGeom prst="straightConnector1">
            <a:avLst/>
          </a:prstGeom>
          <a:ln>
            <a:solidFill>
              <a:srgbClr val="66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65018" y="1504888"/>
            <a:ext cx="641877" cy="432"/>
          </a:xfrm>
          <a:prstGeom prst="straightConnector1">
            <a:avLst/>
          </a:prstGeom>
          <a:ln>
            <a:solidFill>
              <a:srgbClr val="66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8308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50676" y="811539"/>
            <a:ext cx="5284363" cy="78319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หา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ค่าร้อยละของการสูญเสียสมรรถภาพของ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</a:p>
          <a:p>
            <a:pPr algn="thaiDist"/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Impairment of </a:t>
            </a:r>
            <a:r>
              <a:rPr lang="en-US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The Whole </a:t>
            </a:r>
            <a:r>
              <a:rPr lang="en-US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Person)</a:t>
            </a:r>
          </a:p>
        </p:txBody>
      </p:sp>
      <p:grpSp>
        <p:nvGrpSpPr>
          <p:cNvPr id="30" name="Google Shape;389;p26"/>
          <p:cNvGrpSpPr/>
          <p:nvPr/>
        </p:nvGrpSpPr>
        <p:grpSpPr>
          <a:xfrm>
            <a:off x="509556" y="2599390"/>
            <a:ext cx="1549831" cy="601847"/>
            <a:chOff x="-1535283" y="1287960"/>
            <a:chExt cx="11486579" cy="2067200"/>
          </a:xfrm>
        </p:grpSpPr>
        <p:sp>
          <p:nvSpPr>
            <p:cNvPr id="31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95691" y="2742058"/>
            <a:ext cx="7201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9989" y="1689443"/>
            <a:ext cx="59867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    นำผลร้อย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ละของการสูญเสียสมรรถภาพของการได้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ยินของหูทั้ง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 จากข้อ 4) </a:t>
            </a:r>
            <a:b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ไปเปรียบเทียบกับ</a:t>
            </a:r>
            <a:r>
              <a:rPr lang="th-TH" sz="1800" b="1" u="sng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1800" b="1" u="sng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1800" b="1" u="sng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เพื่อหาร้อยละของการสูญเสียสมรรถภาพของทั้ง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ร่างกาย</a:t>
            </a:r>
            <a:endParaRPr lang="th-TH" sz="1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91" y="3080611"/>
            <a:ext cx="5673245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thaiDist">
              <a:lnSpc>
                <a:spcPts val="2400"/>
              </a:lnSpc>
            </a:pPr>
            <a:r>
              <a:rPr lang="th-TH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พนักงาน </a:t>
            </a:r>
            <a:r>
              <a:rPr lang="th-TH" sz="2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</a:t>
            </a:r>
            <a:r>
              <a:rPr lang="th-TH" sz="2000" dirty="0">
                <a:solidFill>
                  <a:srgbClr val="8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 มีการ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สูญเสียสมรรถภาพของการได้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ข้าง ร้อยละ 13.4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เมื่อเปรียบเทียบกับ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2000" u="sng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พบว่า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มีค่าการสูญเสีย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สมรรถภาพของ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  <a:endParaRPr lang="th-TH" sz="1800" b="1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14" name="Google Shape;1400;p47"/>
          <p:cNvGrpSpPr/>
          <p:nvPr/>
        </p:nvGrpSpPr>
        <p:grpSpPr>
          <a:xfrm>
            <a:off x="6249725" y="77042"/>
            <a:ext cx="466359" cy="566247"/>
            <a:chOff x="4539787" y="1011032"/>
            <a:chExt cx="598957" cy="720261"/>
          </a:xfrm>
        </p:grpSpPr>
        <p:sp>
          <p:nvSpPr>
            <p:cNvPr id="15" name="Google Shape;1401;p47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02;p47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03;p47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04;p47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405;p47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6077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Google Shape;229;p15"/>
          <p:cNvSpPr txBox="1">
            <a:spLocks noGrp="1"/>
          </p:cNvSpPr>
          <p:nvPr>
            <p:ph type="body" idx="1"/>
          </p:nvPr>
        </p:nvSpPr>
        <p:spPr>
          <a:xfrm>
            <a:off x="675085" y="1221581"/>
            <a:ext cx="4319588" cy="1944291"/>
          </a:xfrm>
        </p:spPr>
        <p:txBody>
          <a:bodyPr/>
          <a:lstStyle/>
          <a:p>
            <a:pPr marL="0" indent="0" algn="thaiDist">
              <a:spcAft>
                <a:spcPct val="0"/>
              </a:spcAft>
              <a:buNone/>
            </a:pPr>
            <a:r>
              <a:rPr lang="th-TH" sz="1800" i="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การแปลผลการตรวจคัดกรองสมรรถภาพการได้ยินในงานอาชีว-</a:t>
            </a:r>
            <a:br>
              <a:rPr lang="th-TH" sz="1800" i="0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800" i="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อนามัย เป็นการแปลผลเพื่อพิจารณาพนักงานที่มีสมรรถภาพการได้ยินผิดปกติส่งต่อพบแพทย์เฉพาะทาง เพื่อยืนยันผลการตรวจวัดและเข้ารับการรักษา รวมทั้งพิจารณาการย้ายพนักงานไปปฏิบัติงานแผนกที่มีโอกาสสัมผัสเสียงดังน้อย ซึ่งมีวิธีการแปลผลการตรวจคัดกรองสมรรถภาพการได้ยินเสื่อมจากเสียงดัง ดังนี้</a:t>
            </a:r>
          </a:p>
        </p:txBody>
      </p:sp>
      <p:sp>
        <p:nvSpPr>
          <p:cNvPr id="63491" name="Google Shape;230;p15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>
            <a:lvl1pPr>
              <a:defRPr sz="21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>
              <a:defRPr sz="21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>
              <a:defRPr sz="21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>
              <a:defRPr sz="21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>
              <a:defRPr sz="21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defTabSz="685800"/>
            <a:fld id="{2940D106-CE6C-41BA-90F9-1473F52B1D21}" type="slidenum">
              <a:rPr lang="th-TH" sz="900">
                <a:solidFill>
                  <a:srgbClr val="FFFFFF"/>
                </a:solidFill>
                <a:latin typeface="Roboto Condensed" panose="020B0604020202020204" charset="0"/>
                <a:sym typeface="Roboto Condensed" panose="020B0604020202020204" charset="0"/>
              </a:rPr>
              <a:pPr defTabSz="685800"/>
              <a:t>3</a:t>
            </a:fld>
            <a:endParaRPr lang="th-TH" sz="900">
              <a:solidFill>
                <a:srgbClr val="FFFFFF"/>
              </a:solidFill>
              <a:latin typeface="Roboto Condensed" panose="020B0604020202020204" charset="0"/>
              <a:sym typeface="Roboto Condensed" panose="020B0604020202020204" charset="0"/>
            </a:endParaRPr>
          </a:p>
        </p:txBody>
      </p:sp>
      <p:sp>
        <p:nvSpPr>
          <p:cNvPr id="63492" name="Google Shape;231;p15"/>
          <p:cNvSpPr txBox="1">
            <a:spLocks noGrp="1"/>
          </p:cNvSpPr>
          <p:nvPr/>
        </p:nvSpPr>
        <p:spPr bwMode="auto">
          <a:xfrm>
            <a:off x="5713810" y="4120754"/>
            <a:ext cx="1115615" cy="23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68569" rIns="68569" bIns="68569" anchor="ctr"/>
          <a:lstStyle>
            <a:lvl1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r" defTabSz="685800"/>
            <a:fld id="{59686F79-FFB6-45C6-833E-3C892434818D}" type="slidenum">
              <a:rPr lang="th-TH" sz="900" b="1">
                <a:solidFill>
                  <a:srgbClr val="FFFFFF"/>
                </a:solidFill>
                <a:latin typeface="Roboto Condensed" panose="020B0604020202020204" charset="0"/>
                <a:sym typeface="Roboto Condensed" panose="020B0604020202020204" charset="0"/>
              </a:rPr>
              <a:pPr algn="r" defTabSz="685800"/>
              <a:t>3</a:t>
            </a:fld>
            <a:endParaRPr lang="th-TH" sz="900" b="1">
              <a:solidFill>
                <a:srgbClr val="FFFFFF"/>
              </a:solidFill>
              <a:latin typeface="Roboto Condensed" panose="020B0604020202020204" charset="0"/>
              <a:sym typeface="Roboto Condensed" panose="020B0604020202020204" charset="0"/>
            </a:endParaRPr>
          </a:p>
        </p:txBody>
      </p:sp>
      <p:pic>
        <p:nvPicPr>
          <p:cNvPr id="63493" name="Picture 2" descr="สมัยนี้ นักเทคนิคการแพทย์ ก็เรียกว่าเป็น &amp;quot;หมอ&amp;quot; แล้วหรือ ? - Pant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0"/>
          <a:stretch>
            <a:fillRect/>
          </a:stretch>
        </p:blipFill>
        <p:spPr bwMode="auto">
          <a:xfrm>
            <a:off x="3699272" y="4000500"/>
            <a:ext cx="151328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9649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0" name="Google Shape;389;p26"/>
          <p:cNvGrpSpPr/>
          <p:nvPr/>
        </p:nvGrpSpPr>
        <p:grpSpPr>
          <a:xfrm>
            <a:off x="127221" y="786149"/>
            <a:ext cx="5430741" cy="601847"/>
            <a:chOff x="-1535283" y="1287960"/>
            <a:chExt cx="11486579" cy="2067200"/>
          </a:xfrm>
        </p:grpSpPr>
        <p:sp>
          <p:nvSpPr>
            <p:cNvPr id="31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715277" y="857539"/>
            <a:ext cx="4458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สรุป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ตัวอย่างการสูญเสียสมรรถภาพของการได้ยินของ พนักงาน ก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14" name="Google Shape;1400;p47"/>
          <p:cNvGrpSpPr/>
          <p:nvPr/>
        </p:nvGrpSpPr>
        <p:grpSpPr>
          <a:xfrm>
            <a:off x="6249725" y="77042"/>
            <a:ext cx="466359" cy="566247"/>
            <a:chOff x="4539787" y="1011032"/>
            <a:chExt cx="598957" cy="720261"/>
          </a:xfrm>
        </p:grpSpPr>
        <p:sp>
          <p:nvSpPr>
            <p:cNvPr id="15" name="Google Shape;1401;p47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02;p47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403;p47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04;p47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405;p47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278623"/>
              </p:ext>
            </p:extLst>
          </p:nvPr>
        </p:nvGraphicFramePr>
        <p:xfrm>
          <a:off x="714781" y="1281935"/>
          <a:ext cx="5629705" cy="3162844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2433936"/>
                <a:gridCol w="1574358"/>
                <a:gridCol w="1621411"/>
              </a:tblGrid>
              <a:tr h="32210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h-TH" sz="16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ความถี่</a:t>
                      </a:r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/>
                      </a:r>
                      <a:b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</a:br>
                      <a:r>
                        <a:rPr lang="th-TH" sz="14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(เฮิรตซ์)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6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ผลตรวจวัดระดับการได้ยิน </a:t>
                      </a:r>
                      <a:r>
                        <a:rPr lang="th-TH" sz="16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</a:t>
                      </a:r>
                      <a:r>
                        <a:rPr lang="th-TH" sz="16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เดซิเบล</a:t>
                      </a:r>
                      <a:r>
                        <a:rPr lang="th-TH" sz="16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)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31446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พนักงาน ก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0697">
                <a:tc vMerge="1">
                  <a:txBody>
                    <a:bodyPr/>
                    <a:lstStyle/>
                    <a:p>
                      <a:pPr algn="ctr" fontAlgn="t"/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หูขวา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หูซ้าย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80697"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500</a:t>
                      </a:r>
                      <a:endParaRPr lang="th-TH" sz="16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  <a:tr h="280697"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1,000</a:t>
                      </a:r>
                      <a:endParaRPr lang="th-TH" sz="16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</a:tr>
              <a:tr h="280697"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2,000</a:t>
                      </a:r>
                      <a:endParaRPr lang="th-TH" sz="16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  <a:tr h="280697"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3,000</a:t>
                      </a:r>
                      <a:endParaRPr lang="th-TH" sz="16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</a:tr>
              <a:tr h="28069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135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140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0697">
                <a:tc>
                  <a:txBody>
                    <a:bodyPr/>
                    <a:lstStyle/>
                    <a:p>
                      <a:pPr algn="l" fontAlgn="t"/>
                      <a:r>
                        <a:rPr lang="th-TH" sz="1600" b="1" i="0" u="none" strike="noStrike" dirty="0">
                          <a:solidFill>
                            <a:srgbClr val="333333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ร้อยละการสูญเสียการได้ยินข้าง</a:t>
                      </a:r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เดียว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13.1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15.0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0697">
                <a:tc>
                  <a:txBody>
                    <a:bodyPr/>
                    <a:lstStyle/>
                    <a:p>
                      <a:pPr algn="l" fontAlgn="t"/>
                      <a:r>
                        <a:rPr lang="th-TH" sz="1600" b="1" i="0" u="none" strike="noStrike" dirty="0">
                          <a:solidFill>
                            <a:srgbClr val="333333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ร้อยละการสูญเสียการได้ยินทั้ง 2 </a:t>
                      </a:r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ข้าง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13.4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0697">
                <a:tc>
                  <a:txBody>
                    <a:bodyPr/>
                    <a:lstStyle/>
                    <a:p>
                      <a:pPr algn="l" fontAlgn="t"/>
                      <a:r>
                        <a:rPr lang="th-TH" sz="1600" b="1" i="0" u="none" strike="noStrike" dirty="0">
                          <a:solidFill>
                            <a:srgbClr val="333333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ร้อยละการสูญเสียฯ  ของทั้ง</a:t>
                      </a:r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ร่างกาย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</a:t>
                      </a:r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h-TH" sz="16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3032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0" name="Google Shape;389;p26"/>
          <p:cNvGrpSpPr/>
          <p:nvPr/>
        </p:nvGrpSpPr>
        <p:grpSpPr>
          <a:xfrm>
            <a:off x="-1" y="484174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99103" y="362891"/>
            <a:ext cx="5014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เปรียบเทียบค่าการสูญเสียฯของการได้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ยินทั้งสอง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ข้างกับค่าการสูญเสียสมรรถภาพของ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996" y="500709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</a:t>
            </a:r>
            <a:r>
              <a:rPr lang="th-TH" sz="1800" b="1" dirty="0" smtClean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 </a:t>
            </a:r>
            <a:endParaRPr lang="th-TH" sz="1800" b="1" dirty="0">
              <a:solidFill>
                <a:schemeClr val="bg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582874"/>
              </p:ext>
            </p:extLst>
          </p:nvPr>
        </p:nvGraphicFramePr>
        <p:xfrm>
          <a:off x="165468" y="940744"/>
          <a:ext cx="6478629" cy="4052674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1535107"/>
                <a:gridCol w="1686681"/>
                <a:gridCol w="1453091"/>
                <a:gridCol w="1803750"/>
              </a:tblGrid>
              <a:tr h="22258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258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การได้ยินทั้งสองข้าง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ของทั้งร่างกาย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การได้ยินทั้งสองข้าง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ของทั้งร่างกาย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0-1.7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50.0-53.1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1.8-4.2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53.2-55.7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4.3-7.4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55.8-58.8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7.5-9.9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58.9-61.4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10.0-13.1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61.5-64.5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13.2-15.9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64.6-67.1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16.0-18.8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67.2-70.0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18.9-21.4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70.1-72.8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21.5-24.5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72.9-75.9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24.6-27.1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76.0-78.5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27.2-30.0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78.6-81.7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30.1-32.8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81.8-84.2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32.9-35.9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84.3-87.4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36.0-38.5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87.5-89.9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38.6-41.7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90.0-93.1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41.8-44.2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93.2-95.7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44.3-47.4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95.8-98.8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47.5-49.9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98.9-100.0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5468" y="2377439"/>
            <a:ext cx="3221788" cy="2146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394357" y="2592124"/>
            <a:ext cx="0" cy="580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97015" y="2895569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13.4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16" name="Google Shape;1400;p47"/>
          <p:cNvGrpSpPr/>
          <p:nvPr/>
        </p:nvGrpSpPr>
        <p:grpSpPr>
          <a:xfrm>
            <a:off x="6332250" y="79767"/>
            <a:ext cx="466359" cy="566247"/>
            <a:chOff x="4539787" y="1011032"/>
            <a:chExt cx="598957" cy="720261"/>
          </a:xfrm>
        </p:grpSpPr>
        <p:sp>
          <p:nvSpPr>
            <p:cNvPr id="17" name="Google Shape;1401;p47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02;p47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403;p47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04;p47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405;p47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2968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295426" y="508733"/>
            <a:ext cx="4675256" cy="57465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ประยุกต์ใช้ผลการ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ประเมินการสูญเสีย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สมรรถภาพ</a:t>
            </a:r>
            <a:b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ของ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การได้ยิน</a:t>
            </a:r>
            <a:endParaRPr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70" name="Google Shape;270;p18"/>
          <p:cNvSpPr txBox="1">
            <a:spLocks noGrp="1"/>
          </p:cNvSpPr>
          <p:nvPr>
            <p:ph type="sldNum" idx="12"/>
          </p:nvPr>
        </p:nvSpPr>
        <p:spPr>
          <a:xfrm>
            <a:off x="5713500" y="4120313"/>
            <a:ext cx="1115550" cy="23670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fld id="{00000000-1234-1234-1234-123412341234}" type="slidenum">
              <a:rPr lang="en"/>
              <a:pPr/>
              <a:t>32</a:t>
            </a:fld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0" y="486523"/>
            <a:ext cx="231767" cy="282628"/>
            <a:chOff x="596350" y="929175"/>
            <a:chExt cx="407950" cy="497475"/>
          </a:xfrm>
        </p:grpSpPr>
        <p:sp>
          <p:nvSpPr>
            <p:cNvPr id="272" name="Google Shape;272;p1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6" name="Google Shape;253;p17"/>
          <p:cNvGrpSpPr/>
          <p:nvPr/>
        </p:nvGrpSpPr>
        <p:grpSpPr>
          <a:xfrm rot="-587363">
            <a:off x="5185578" y="1500727"/>
            <a:ext cx="489845" cy="489851"/>
            <a:chOff x="576250" y="4319400"/>
            <a:chExt cx="442075" cy="442050"/>
          </a:xfrm>
        </p:grpSpPr>
        <p:sp>
          <p:nvSpPr>
            <p:cNvPr id="17" name="Google Shape;254;p17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" name="Google Shape;255;p17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" name="Google Shape;256;p17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" name="Google Shape;257;p17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1" name="Google Shape;258;p17"/>
          <p:cNvSpPr/>
          <p:nvPr/>
        </p:nvSpPr>
        <p:spPr>
          <a:xfrm>
            <a:off x="4970682" y="429061"/>
            <a:ext cx="186252" cy="177840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22" name="Google Shape;259;p17"/>
          <p:cNvSpPr/>
          <p:nvPr/>
        </p:nvSpPr>
        <p:spPr>
          <a:xfrm rot="2697322">
            <a:off x="6197949" y="1339463"/>
            <a:ext cx="282721" cy="269952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23" name="Google Shape;260;p17"/>
          <p:cNvSpPr/>
          <p:nvPr/>
        </p:nvSpPr>
        <p:spPr>
          <a:xfrm>
            <a:off x="6421608" y="1185359"/>
            <a:ext cx="113229" cy="108170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24" name="Google Shape;261;p17"/>
          <p:cNvSpPr/>
          <p:nvPr/>
        </p:nvSpPr>
        <p:spPr>
          <a:xfrm rot="1280149">
            <a:off x="4841657" y="965452"/>
            <a:ext cx="113231" cy="108153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25" name="Google Shape;262;p17"/>
          <p:cNvSpPr txBox="1">
            <a:spLocks/>
          </p:cNvSpPr>
          <p:nvPr/>
        </p:nvSpPr>
        <p:spPr>
          <a:xfrm>
            <a:off x="5713500" y="4120313"/>
            <a:ext cx="1115550" cy="2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fld id="{00000000-1234-1234-1234-123412341234}" type="slidenum">
              <a:rPr lang="en" smtClean="0"/>
              <a:pPr/>
              <a:t>32</a:t>
            </a:fld>
            <a:endParaRPr lang="en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23432" t="23596" r="25292" b="136"/>
          <a:stretch/>
        </p:blipFill>
        <p:spPr>
          <a:xfrm>
            <a:off x="559608" y="4014050"/>
            <a:ext cx="828617" cy="109997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2580" y="1425041"/>
            <a:ext cx="6689042" cy="2483108"/>
          </a:xfrm>
          <a:prstGeom prst="cloudCallout">
            <a:avLst>
              <a:gd name="adj1" fmla="val -28787"/>
              <a:gd name="adj2" fmla="val 67404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thaiDist"/>
            <a:r>
              <a:rPr lang="th-TH" sz="2000" i="1" dirty="0" smtClean="0">
                <a:solidFill>
                  <a:srgbClr val="00206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ค่า</a:t>
            </a:r>
            <a:r>
              <a:rPr lang="th-TH" sz="2000" i="1" dirty="0">
                <a:solidFill>
                  <a:srgbClr val="00206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การสูญเสียสมรรถภาพของทั้ง</a:t>
            </a:r>
            <a:r>
              <a:rPr lang="th-TH" sz="2000" i="1" dirty="0" smtClean="0">
                <a:solidFill>
                  <a:srgbClr val="00206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ร่างกายจะนำไปประยุกต์ใช้ในการ</a:t>
            </a:r>
            <a:r>
              <a:rPr lang="th-TH" sz="2000" i="1" dirty="0">
                <a:solidFill>
                  <a:srgbClr val="00206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ประเมินการสูญเสียสมรรถภาพของการได้ยินและการคิดค่าทดแทน ตามประกาศกระทรวงแรงงาน พ.ศ. 2562 เรื่อง กำหนดระยะเวลาการจ่ายค่าทดแทนและหลักเกณฑ์และวิธีการคำนวณค่าจ้างรายเดือน</a:t>
            </a:r>
          </a:p>
        </p:txBody>
      </p:sp>
      <p:grpSp>
        <p:nvGrpSpPr>
          <p:cNvPr id="28" name="Google Shape;250;p17"/>
          <p:cNvGrpSpPr/>
          <p:nvPr/>
        </p:nvGrpSpPr>
        <p:grpSpPr>
          <a:xfrm>
            <a:off x="5364553" y="274319"/>
            <a:ext cx="1094921" cy="1046427"/>
            <a:chOff x="6643075" y="3664250"/>
            <a:chExt cx="407950" cy="407975"/>
          </a:xfrm>
        </p:grpSpPr>
        <p:sp>
          <p:nvSpPr>
            <p:cNvPr id="29" name="Google Shape;251;p17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2;p17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0669" y="798614"/>
            <a:ext cx="615431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     ตาม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ประกาศกระทรวงแรงงาน พ.ศ. 2562 เรื่อง กำหนดระยะเวลาการจ่ายค่าทดแทนและหลักเกณฑ์และวิธีการคำนวณค่าจ้างรายเดือน ซึ่งประกาศ ณ วันที่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19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มีนาคม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2562 มีดังนี้</a:t>
            </a:r>
          </a:p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     </a:t>
            </a:r>
            <a:r>
              <a:rPr lang="en-US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ข้อ 3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ให้มีระยะเวลาการจ่ายค่าทดแทนตามผลการประเมินการสูญเสียอวัยวะหรือสมรรถภาพของ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อวัยวะเป็น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ร้อยละของสมรรถภาพทั้งร่างกายใน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อัตราความสูญเสียสมรรถภาพร้อยละ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หนึ่ง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ต่อระยะเวลาการจ่าย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ค่าทดแทน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สอง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เดือน</a:t>
            </a:r>
            <a:r>
              <a:rPr lang="en-US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sz="1800" b="1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/>
            <a:endParaRPr lang="th-TH" sz="18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/>
            <a:endParaRPr lang="th-TH" sz="1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/>
            <a:endParaRPr lang="th-TH" sz="1800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      จาก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ประกาศกระทรวงฯ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ข้างต้นสรุป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ได้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ว่า การ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สูญเสียสมรรถภาพของ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 1 ได้ค่าทดแทน 2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เดือน ซึ่งจาก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ประกาศนี้ การ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คิดคำนวณ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ค่าร้อยละของการสูญเสียสมรรถภาพของทั้งร่างกายแล้วคูณด้วย 2 ผลลัพธ์คือจำนวนเดือนที่ผู้ป่วย (หรือลูกจ้าง) จะได้ค่า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ทดแทน</a:t>
            </a:r>
            <a:endParaRPr lang="th-TH" sz="1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708" y="4106374"/>
            <a:ext cx="4858247" cy="584775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ดังนั้น </a:t>
            </a:r>
            <a:r>
              <a:rPr lang="th-TH" sz="1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พนักงาน ก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มีการสูญเสียสมรรถภาพของทั้งร่างกายในรายนี้ร้อยละ 5 </a:t>
            </a:r>
            <a:endParaRPr lang="th-TH" sz="1600" b="1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ctr"/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ได้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ค่าทดแทน = 5 </a:t>
            </a:r>
            <a:r>
              <a:rPr lang="en-US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x 2 = 10 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เดือน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07147" y="4342446"/>
            <a:ext cx="683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dirty="0" smtClean="0"/>
              <a:t>***</a:t>
            </a:r>
            <a:endParaRPr lang="th-TH" sz="1800" dirty="0"/>
          </a:p>
        </p:txBody>
      </p:sp>
      <p:grpSp>
        <p:nvGrpSpPr>
          <p:cNvPr id="14" name="Google Shape;425;p27"/>
          <p:cNvGrpSpPr/>
          <p:nvPr/>
        </p:nvGrpSpPr>
        <p:grpSpPr>
          <a:xfrm rot="10800000">
            <a:off x="169498" y="-1"/>
            <a:ext cx="3651132" cy="667904"/>
            <a:chOff x="-18972" y="1697041"/>
            <a:chExt cx="5370412" cy="1243802"/>
          </a:xfrm>
        </p:grpSpPr>
        <p:sp>
          <p:nvSpPr>
            <p:cNvPr id="15" name="Google Shape;426;p27"/>
            <p:cNvSpPr/>
            <p:nvPr/>
          </p:nvSpPr>
          <p:spPr>
            <a:xfrm rot="10800000" flipH="1">
              <a:off x="1224828" y="1697045"/>
              <a:ext cx="2894886" cy="1243785"/>
            </a:xfrm>
            <a:prstGeom prst="rect">
              <a:avLst/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th-TH" sz="2800" dirty="0">
                  <a:solidFill>
                    <a:schemeClr val="bg1"/>
                  </a:solidFill>
                  <a:latin typeface="Browallia New" panose="020B0604020202020204" pitchFamily="34" charset="-34"/>
                  <a:cs typeface="Browallia New" panose="020B0604020202020204" pitchFamily="34" charset="-34"/>
                </a:rPr>
                <a:t>การคิดค่าทดแทน</a:t>
              </a:r>
            </a:p>
          </p:txBody>
        </p:sp>
        <p:sp>
          <p:nvSpPr>
            <p:cNvPr id="16" name="Google Shape;427;p27"/>
            <p:cNvSpPr/>
            <p:nvPr/>
          </p:nvSpPr>
          <p:spPr>
            <a:xfrm rot="10800000" flipH="1">
              <a:off x="4107640" y="1697043"/>
              <a:ext cx="1243800" cy="1243800"/>
            </a:xfrm>
            <a:prstGeom prst="rtTriangle">
              <a:avLst/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17" name="Google Shape;428;p27"/>
            <p:cNvSpPr/>
            <p:nvPr/>
          </p:nvSpPr>
          <p:spPr>
            <a:xfrm flipH="1">
              <a:off x="-18972" y="1697041"/>
              <a:ext cx="1243800" cy="1243800"/>
            </a:xfrm>
            <a:prstGeom prst="rtTriangle">
              <a:avLst/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20" name="Google Shape;250;p17"/>
          <p:cNvGrpSpPr/>
          <p:nvPr/>
        </p:nvGrpSpPr>
        <p:grpSpPr>
          <a:xfrm>
            <a:off x="5780539" y="28450"/>
            <a:ext cx="694439" cy="639451"/>
            <a:chOff x="6643075" y="3664250"/>
            <a:chExt cx="407950" cy="407975"/>
          </a:xfrm>
        </p:grpSpPr>
        <p:sp>
          <p:nvSpPr>
            <p:cNvPr id="31" name="Google Shape;251;p17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2;p17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53;p17"/>
          <p:cNvGrpSpPr/>
          <p:nvPr/>
        </p:nvGrpSpPr>
        <p:grpSpPr>
          <a:xfrm rot="-587363">
            <a:off x="5183227" y="479850"/>
            <a:ext cx="285500" cy="262894"/>
            <a:chOff x="576250" y="4319400"/>
            <a:chExt cx="442075" cy="442050"/>
          </a:xfrm>
        </p:grpSpPr>
        <p:sp>
          <p:nvSpPr>
            <p:cNvPr id="26" name="Google Shape;254;p17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5;p17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6;p17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7;p17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58;p17"/>
          <p:cNvSpPr/>
          <p:nvPr/>
        </p:nvSpPr>
        <p:spPr>
          <a:xfrm>
            <a:off x="4934928" y="252732"/>
            <a:ext cx="108555" cy="95443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59;p17"/>
          <p:cNvSpPr/>
          <p:nvPr/>
        </p:nvSpPr>
        <p:spPr>
          <a:xfrm rot="2697322">
            <a:off x="6400064" y="1341783"/>
            <a:ext cx="164780" cy="14487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60;p17"/>
          <p:cNvSpPr/>
          <p:nvPr/>
        </p:nvSpPr>
        <p:spPr>
          <a:xfrm>
            <a:off x="6558943" y="457492"/>
            <a:ext cx="65994" cy="58053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61;p17"/>
          <p:cNvSpPr/>
          <p:nvPr/>
        </p:nvSpPr>
        <p:spPr>
          <a:xfrm rot="1280149">
            <a:off x="4613347" y="725951"/>
            <a:ext cx="65995" cy="58044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1566;p47"/>
          <p:cNvGrpSpPr/>
          <p:nvPr/>
        </p:nvGrpSpPr>
        <p:grpSpPr>
          <a:xfrm>
            <a:off x="711410" y="150488"/>
            <a:ext cx="303699" cy="445823"/>
            <a:chOff x="655600" y="3183978"/>
            <a:chExt cx="490627" cy="720234"/>
          </a:xfrm>
        </p:grpSpPr>
        <p:sp>
          <p:nvSpPr>
            <p:cNvPr id="38" name="Google Shape;1567;p47"/>
            <p:cNvSpPr/>
            <p:nvPr/>
          </p:nvSpPr>
          <p:spPr>
            <a:xfrm>
              <a:off x="781315" y="3461564"/>
              <a:ext cx="274086" cy="162243"/>
            </a:xfrm>
            <a:custGeom>
              <a:avLst/>
              <a:gdLst/>
              <a:ahLst/>
              <a:cxnLst/>
              <a:rect l="l" t="t" r="r" b="b"/>
              <a:pathLst>
                <a:path w="513" h="302" extrusionOk="0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68;p47"/>
            <p:cNvSpPr/>
            <p:nvPr/>
          </p:nvSpPr>
          <p:spPr>
            <a:xfrm>
              <a:off x="850087" y="3183978"/>
              <a:ext cx="259850" cy="244775"/>
            </a:xfrm>
            <a:custGeom>
              <a:avLst/>
              <a:gdLst/>
              <a:ahLst/>
              <a:cxnLst/>
              <a:rect l="l" t="t" r="r" b="b"/>
              <a:pathLst>
                <a:path w="486" h="456" extrusionOk="0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69;p47"/>
            <p:cNvSpPr/>
            <p:nvPr/>
          </p:nvSpPr>
          <p:spPr>
            <a:xfrm>
              <a:off x="655600" y="3264496"/>
              <a:ext cx="213333" cy="294294"/>
            </a:xfrm>
            <a:custGeom>
              <a:avLst/>
              <a:gdLst/>
              <a:ahLst/>
              <a:cxnLst/>
              <a:rect l="l" t="t" r="r" b="b"/>
              <a:pathLst>
                <a:path w="399" h="548" extrusionOk="0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570;p47"/>
            <p:cNvSpPr/>
            <p:nvPr/>
          </p:nvSpPr>
          <p:spPr>
            <a:xfrm>
              <a:off x="673846" y="3654405"/>
              <a:ext cx="303960" cy="249807"/>
            </a:xfrm>
            <a:custGeom>
              <a:avLst/>
              <a:gdLst/>
              <a:ahLst/>
              <a:cxnLst/>
              <a:rect l="l" t="t" r="r" b="b"/>
              <a:pathLst>
                <a:path w="569" h="465" extrusionOk="0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571;p47"/>
            <p:cNvSpPr/>
            <p:nvPr/>
          </p:nvSpPr>
          <p:spPr>
            <a:xfrm>
              <a:off x="959159" y="3535238"/>
              <a:ext cx="187068" cy="287248"/>
            </a:xfrm>
            <a:custGeom>
              <a:avLst/>
              <a:gdLst/>
              <a:ahLst/>
              <a:cxnLst/>
              <a:rect l="l" t="t" r="r" b="b"/>
              <a:pathLst>
                <a:path w="350" h="535" extrusionOk="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" name="Picture 2" descr="Survey: Voices of Family Members, Loved Ones Most Treasured Sounds to  Americans - Elite Learn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33"/>
          <a:stretch/>
        </p:blipFill>
        <p:spPr bwMode="auto">
          <a:xfrm>
            <a:off x="5823175" y="3996924"/>
            <a:ext cx="915917" cy="45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241270" y="4741451"/>
            <a:ext cx="5009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แจ้งสำนักงาน</a:t>
            </a:r>
            <a:r>
              <a:rPr lang="th-TH" sz="16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ประกันสังคมจังหวัด เพื่อ</a:t>
            </a:r>
            <a:r>
              <a:rPr lang="th-TH" sz="16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เข้าขั้นตอนการ</a:t>
            </a:r>
            <a:r>
              <a:rPr lang="th-TH" sz="16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ใช้กองทุน</a:t>
            </a:r>
            <a:r>
              <a:rPr lang="th-TH" sz="16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เงินทดแทน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02336" y="2312899"/>
            <a:ext cx="64226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800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sz="18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อัตรา</a:t>
            </a:r>
            <a:r>
              <a:rPr lang="th-TH" sz="18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ความสูญเสียสมรรถภาพร้อยละหนึ่งต่อระยะเวลาการจ่ายค่าทดแทนสองเดือน</a:t>
            </a:r>
            <a: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</a:p>
          <a:p>
            <a:pPr algn="ctr"/>
            <a: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=  </a:t>
            </a:r>
            <a:r>
              <a:rPr lang="th-TH" sz="18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ร้อยละการ</a:t>
            </a:r>
            <a:r>
              <a:rPr lang="th-TH" sz="18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สูญเสียสมรรถภาพของทั้ง</a:t>
            </a:r>
            <a:r>
              <a:rPr lang="th-TH" sz="18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ร่างกาย</a:t>
            </a:r>
            <a: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x 2 </a:t>
            </a:r>
            <a:r>
              <a:rPr lang="th-TH" sz="18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เดือน</a:t>
            </a:r>
            <a:endParaRPr lang="th-TH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231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389;p26"/>
          <p:cNvGrpSpPr/>
          <p:nvPr/>
        </p:nvGrpSpPr>
        <p:grpSpPr>
          <a:xfrm>
            <a:off x="540477" y="1188720"/>
            <a:ext cx="5336621" cy="1828800"/>
            <a:chOff x="-1535283" y="1287960"/>
            <a:chExt cx="11486579" cy="2067200"/>
          </a:xfrm>
        </p:grpSpPr>
        <p:sp>
          <p:nvSpPr>
            <p:cNvPr id="4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6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7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8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9" name="Google Shape;411;p26"/>
          <p:cNvSpPr txBox="1">
            <a:spLocks/>
          </p:cNvSpPr>
          <p:nvPr/>
        </p:nvSpPr>
        <p:spPr>
          <a:xfrm>
            <a:off x="1100558" y="1853738"/>
            <a:ext cx="4144545" cy="6234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th-TH" sz="3600" dirty="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ตัวอย่างกรณีศึกษา</a:t>
            </a:r>
            <a:endParaRPr lang="en-US" sz="3200" dirty="0"/>
          </a:p>
        </p:txBody>
      </p:sp>
      <p:sp>
        <p:nvSpPr>
          <p:cNvPr id="10" name="Google Shape;412;p26"/>
          <p:cNvSpPr txBox="1">
            <a:spLocks/>
          </p:cNvSpPr>
          <p:nvPr/>
        </p:nvSpPr>
        <p:spPr>
          <a:xfrm>
            <a:off x="1774654" y="2617040"/>
            <a:ext cx="3520853" cy="67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 algn="r">
              <a:spcAft>
                <a:spcPts val="1000"/>
              </a:spcAft>
              <a:buNone/>
            </a:pPr>
            <a:r>
              <a:rPr lang="th-TH" sz="1800" dirty="0">
                <a:solidFill>
                  <a:srgbClr val="3F537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คู่มือการประเมินสูญเสียสมรรถภาพทางกายและจิต </a:t>
            </a:r>
            <a:r>
              <a:rPr lang="th-TH" sz="1800" dirty="0" smtClean="0">
                <a:solidFill>
                  <a:srgbClr val="3F537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ฉบับ</a:t>
            </a:r>
            <a:r>
              <a:rPr lang="th-TH" sz="1800" dirty="0">
                <a:solidFill>
                  <a:srgbClr val="3F537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ปรับปรุง พ.ศ. 2559 </a:t>
            </a:r>
          </a:p>
        </p:txBody>
      </p:sp>
    </p:spTree>
    <p:extLst>
      <p:ext uri="{BB962C8B-B14F-4D97-AF65-F5344CB8AC3E}">
        <p14:creationId xmlns:p14="http://schemas.microsoft.com/office/powerpoint/2010/main" val="663169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6125" y="1395438"/>
            <a:ext cx="450891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หูทั้ง 2 ข้าง มีผลตรวจระดับการได้ยินผิดปกติ</a:t>
            </a:r>
            <a:endParaRPr lang="th-TH" sz="2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8066" name="Google Shape;189;p12"/>
          <p:cNvSpPr txBox="1">
            <a:spLocks noGrp="1"/>
          </p:cNvSpPr>
          <p:nvPr>
            <p:ph type="title"/>
          </p:nvPr>
        </p:nvSpPr>
        <p:spPr>
          <a:xfrm>
            <a:off x="291704" y="491729"/>
            <a:ext cx="5024403" cy="573881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th-TH" sz="2400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กรณีศึกษาตัวอย่างการประเมินการ</a:t>
            </a:r>
            <a:r>
              <a:rPr lang="th-TH" sz="2400" dirty="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สูญเสียฯ  (1)</a:t>
            </a:r>
            <a:endParaRPr lang="th-TH" sz="2400" dirty="0">
              <a:solidFill>
                <a:srgbClr val="FFFFFF"/>
              </a:solidFill>
              <a:latin typeface="Browallia New" panose="020B0604020202020204" pitchFamily="34" charset="-34"/>
              <a:ea typeface="Roboto Condensed" panose="020B0604020202020204" charset="0"/>
              <a:cs typeface="Browallia New" panose="020B0604020202020204" pitchFamily="34" charset="-34"/>
              <a:sym typeface="Roboto Condensed" panose="020B0604020202020204" charset="0"/>
            </a:endParaRPr>
          </a:p>
        </p:txBody>
      </p:sp>
      <p:grpSp>
        <p:nvGrpSpPr>
          <p:cNvPr id="88068" name="Google Shape;194;p12"/>
          <p:cNvGrpSpPr>
            <a:grpSpLocks/>
          </p:cNvGrpSpPr>
          <p:nvPr/>
        </p:nvGrpSpPr>
        <p:grpSpPr bwMode="auto">
          <a:xfrm>
            <a:off x="80963" y="613173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grpSp>
        <p:nvGrpSpPr>
          <p:cNvPr id="22" name="Google Shape;389;p26"/>
          <p:cNvGrpSpPr/>
          <p:nvPr/>
        </p:nvGrpSpPr>
        <p:grpSpPr>
          <a:xfrm>
            <a:off x="0" y="1296785"/>
            <a:ext cx="1712785" cy="681349"/>
            <a:chOff x="-1535283" y="1287960"/>
            <a:chExt cx="11486579" cy="2067200"/>
          </a:xfrm>
        </p:grpSpPr>
        <p:sp>
          <p:nvSpPr>
            <p:cNvPr id="24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3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5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6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7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10187" y="1409820"/>
            <a:ext cx="1759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(1)</a:t>
            </a:r>
            <a:endParaRPr lang="th-TH" sz="2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059694"/>
              </p:ext>
            </p:extLst>
          </p:nvPr>
        </p:nvGraphicFramePr>
        <p:xfrm>
          <a:off x="528563" y="1871485"/>
          <a:ext cx="5264344" cy="2166131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1500202"/>
                <a:gridCol w="1882071"/>
                <a:gridCol w="1882071"/>
              </a:tblGrid>
              <a:tr h="4630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8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ความถี่</a:t>
                      </a:r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/>
                      </a:r>
                      <a:b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</a:br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(เฮิรตซ์)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8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ผลตรวจวัดระดับการได้ยิน </a:t>
                      </a:r>
                      <a:r>
                        <a:rPr lang="th-TH" sz="18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</a:t>
                      </a:r>
                      <a:r>
                        <a:rPr lang="th-TH" sz="18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เดซิเบล</a:t>
                      </a:r>
                      <a:r>
                        <a:rPr lang="th-TH" sz="18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)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77345">
                <a:tc vMerge="1">
                  <a:txBody>
                    <a:bodyPr/>
                    <a:lstStyle/>
                    <a:p>
                      <a:pPr algn="ctr" fontAlgn="t"/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หูขวา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หูซ้าย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500</a:t>
                      </a:r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1,000</a:t>
                      </a:r>
                      <a:endParaRPr lang="th-TH" sz="1800" b="0" i="0" u="none" strike="noStrike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2,000</a:t>
                      </a:r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3,000</a:t>
                      </a:r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60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" name="Rounded Rectangle 31"/>
          <p:cNvSpPr/>
          <p:nvPr/>
        </p:nvSpPr>
        <p:spPr>
          <a:xfrm>
            <a:off x="471850" y="4079142"/>
            <a:ext cx="537777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1) บันทึกผลการได้ยินที่ความถี่ 500, 1000, 2000 และ 3000 เฮิรตซ์</a:t>
            </a:r>
          </a:p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หา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 </a:t>
            </a:r>
            <a:r>
              <a:rPr lang="en-US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DSHL*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รวมค่าระดับการได้ยินทั้ง 4 ความถี่ของหูแต่ละข้าง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69031" y="3195108"/>
            <a:ext cx="1163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 ผิดปกติ</a:t>
            </a:r>
          </a:p>
          <a:p>
            <a:r>
              <a:rPr lang="th-TH" sz="160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หูซ้าย ผิดปกติ</a:t>
            </a:r>
            <a:endParaRPr lang="th-TH" sz="1600" dirty="0">
              <a:solidFill>
                <a:srgbClr val="FF000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4" name="Isosceles Triangle 33"/>
          <p:cNvSpPr/>
          <p:nvPr/>
        </p:nvSpPr>
        <p:spPr>
          <a:xfrm rot="2646084">
            <a:off x="5777395" y="-115055"/>
            <a:ext cx="1565373" cy="777536"/>
          </a:xfrm>
          <a:prstGeom prst="triangle">
            <a:avLst>
              <a:gd name="adj" fmla="val 51554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7" name="Group 6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5" name="TextBox 4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1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1269033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4" name="TextBox 3"/>
          <p:cNvSpPr txBox="1"/>
          <p:nvPr/>
        </p:nvSpPr>
        <p:spPr>
          <a:xfrm>
            <a:off x="513013" y="1555112"/>
            <a:ext cx="5662165" cy="8104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 มี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ระดับการได้ยิน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120 เดซิเบล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sz="2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สูญเสียการได้ยินร้อยละ </a:t>
            </a:r>
            <a:r>
              <a:rPr lang="th-TH" sz="2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7.5</a:t>
            </a:r>
            <a:endParaRPr lang="th-TH" sz="2200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ts val="2800"/>
              </a:lnSpc>
            </a:pP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หู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ซ้าย มี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ระดับการได้ยิน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125 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เดซิเบล 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sz="2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สูญเสียการได้ยินร้อยละ </a:t>
            </a:r>
            <a:r>
              <a:rPr lang="th-TH" sz="2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9.4</a:t>
            </a:r>
            <a:endParaRPr lang="th-TH" sz="2200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16" name="Google Shape;1292;p46"/>
          <p:cNvGrpSpPr/>
          <p:nvPr/>
        </p:nvGrpSpPr>
        <p:grpSpPr>
          <a:xfrm>
            <a:off x="6213053" y="2182290"/>
            <a:ext cx="433992" cy="422729"/>
            <a:chOff x="5916675" y="927975"/>
            <a:chExt cx="516350" cy="502950"/>
          </a:xfrm>
        </p:grpSpPr>
        <p:sp>
          <p:nvSpPr>
            <p:cNvPr id="18" name="Google Shape;1293;p46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38100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94;p46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38100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301;p46"/>
          <p:cNvSpPr/>
          <p:nvPr/>
        </p:nvSpPr>
        <p:spPr>
          <a:xfrm>
            <a:off x="5676200" y="139264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C7D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224444" y="747616"/>
            <a:ext cx="642260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นำ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 </a:t>
            </a:r>
            <a:r>
              <a:rPr lang="en-US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DSHL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ไป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เปรียบเทียบกับ</a:t>
            </a:r>
            <a:r>
              <a:rPr lang="th-TH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1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เพื่อหาค่าร้อยละของการสูญเสียสมรรถภาพของการได้ยินข้าง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เดียว</a:t>
            </a:r>
            <a:endParaRPr lang="th-TH" sz="1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24444" y="2844738"/>
            <a:ext cx="642260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4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)   นำ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ผลรวมระดับการได้ยินหรือค่า </a:t>
            </a:r>
            <a:r>
              <a:rPr lang="en-US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DSHL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ของ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หูข้างที่ดีกว่าและหูข้างที่เลวกว่าจากข้อ 2) ไปเปรียบเทียบกับ</a:t>
            </a:r>
            <a:r>
              <a:rPr lang="th-TH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2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เพื่อหาร้อยละของการสูญเสียสมรรถภาพของ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การได้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2 ข้าง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02733" y="3601146"/>
            <a:ext cx="6188125" cy="12464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หู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ข้างที่ดีกว่า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= 120 เดซิเบล (หูขวา)</a:t>
            </a:r>
          </a:p>
          <a:p>
            <a:pPr>
              <a:lnSpc>
                <a:spcPts val="2100"/>
              </a:lnSpc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หู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ข้างที่เลวกว่า =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125 เดซิเบล (หูซ้าย)</a:t>
            </a:r>
          </a:p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เมื่อเปรียบเทียบกับ</a:t>
            </a:r>
            <a:r>
              <a:rPr lang="th-TH" sz="20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20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20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จะได้การ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สูญเสียสมรรถภาพของการได้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ข้าง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เท่ากับ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ละ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7.8</a:t>
            </a:r>
            <a:endParaRPr lang="th-TH" sz="2000" b="1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1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48" name="Oval 47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1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3667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89;p26"/>
          <p:cNvGrpSpPr/>
          <p:nvPr/>
        </p:nvGrpSpPr>
        <p:grpSpPr>
          <a:xfrm>
            <a:off x="55659" y="500076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05255" y="516611"/>
            <a:ext cx="540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สูญเสียการได้ยินข้างเดียว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Monaural Hearing Loss and Impairment (%)*)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656" y="516611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1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1128" y="862198"/>
          <a:ext cx="6386407" cy="4183588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869157"/>
                <a:gridCol w="1262168"/>
                <a:gridCol w="1027869"/>
                <a:gridCol w="1189106"/>
                <a:gridCol w="748229"/>
                <a:gridCol w="1289878"/>
              </a:tblGrid>
              <a:tr h="2623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69.3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78.8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80.6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82.5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48.9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50.5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52.2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ตั้งแต่ 368 ขึ้นไป หรือมากกว่า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21128" y="1976325"/>
            <a:ext cx="2108604" cy="159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097203" y="2491871"/>
            <a:ext cx="0" cy="580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99861" y="2795316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หูซ้าย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1128" y="2323572"/>
            <a:ext cx="2108604" cy="159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154302" y="1514237"/>
            <a:ext cx="14463" cy="4439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99861" y="1286268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1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39" name="Oval 38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1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16729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89;p26"/>
          <p:cNvGrpSpPr/>
          <p:nvPr/>
        </p:nvGrpSpPr>
        <p:grpSpPr>
          <a:xfrm>
            <a:off x="0" y="492125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17195" y="352387"/>
            <a:ext cx="5408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คำนวณ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การสูญเสียสมรรถภาพของการได้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 </a:t>
            </a:r>
          </a:p>
          <a:p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computation of Binaural Hearing Impairment)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997" y="508660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</a:t>
            </a:r>
            <a:r>
              <a:rPr lang="th-TH" sz="1800" b="1" dirty="0" smtClean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endParaRPr lang="th-TH" sz="1800" b="1" dirty="0">
              <a:solidFill>
                <a:schemeClr val="bg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4869"/>
          <a:stretch/>
        </p:blipFill>
        <p:spPr>
          <a:xfrm rot="5400000">
            <a:off x="1558185" y="-366994"/>
            <a:ext cx="4038294" cy="6561336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124107" y="4761388"/>
            <a:ext cx="9064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หูข้างที่ดีกว่า</a:t>
            </a:r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265214" y="2638465"/>
            <a:ext cx="109110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หูข้างที่แลวกว่า</a:t>
            </a:r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7764" y="920191"/>
            <a:ext cx="104317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125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dB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(หูซ้าย)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9831" y="4778932"/>
            <a:ext cx="99386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120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dB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(หูขวา)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434227" y="1241182"/>
            <a:ext cx="159026" cy="13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Oval 16"/>
          <p:cNvSpPr/>
          <p:nvPr/>
        </p:nvSpPr>
        <p:spPr>
          <a:xfrm>
            <a:off x="1001091" y="4647046"/>
            <a:ext cx="159026" cy="13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Oval 17"/>
          <p:cNvSpPr/>
          <p:nvPr/>
        </p:nvSpPr>
        <p:spPr>
          <a:xfrm>
            <a:off x="1005508" y="1222223"/>
            <a:ext cx="159026" cy="13188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TextBox 18"/>
          <p:cNvSpPr txBox="1"/>
          <p:nvPr/>
        </p:nvSpPr>
        <p:spPr>
          <a:xfrm>
            <a:off x="3056217" y="1540858"/>
            <a:ext cx="1170821" cy="369332"/>
          </a:xfrm>
          <a:prstGeom prst="rect">
            <a:avLst/>
          </a:prstGeom>
          <a:solidFill>
            <a:srgbClr val="99FFCC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 7.8</a:t>
            </a:r>
            <a:endParaRPr lang="th-TH" sz="18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10" name="Elbow Connector 9"/>
          <p:cNvCxnSpPr>
            <a:stCxn id="15" idx="1"/>
            <a:endCxn id="17" idx="5"/>
          </p:cNvCxnSpPr>
          <p:nvPr/>
        </p:nvCxnSpPr>
        <p:spPr>
          <a:xfrm rot="10800000">
            <a:off x="1136829" y="4759619"/>
            <a:ext cx="413003" cy="173202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7" idx="1"/>
            <a:endCxn id="8" idx="1"/>
          </p:cNvCxnSpPr>
          <p:nvPr/>
        </p:nvCxnSpPr>
        <p:spPr>
          <a:xfrm rot="10800000" flipV="1">
            <a:off x="457516" y="1074080"/>
            <a:ext cx="810248" cy="186416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9" idx="1"/>
            <a:endCxn id="18" idx="6"/>
          </p:cNvCxnSpPr>
          <p:nvPr/>
        </p:nvCxnSpPr>
        <p:spPr>
          <a:xfrm rot="10800000">
            <a:off x="1164535" y="1288168"/>
            <a:ext cx="1891683" cy="437357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1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072291" y="1400677"/>
            <a:ext cx="16625" cy="3218761"/>
          </a:xfrm>
          <a:prstGeom prst="straightConnector1">
            <a:avLst/>
          </a:prstGeom>
          <a:ln>
            <a:solidFill>
              <a:srgbClr val="66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02239" y="1286429"/>
            <a:ext cx="457200" cy="0"/>
          </a:xfrm>
          <a:prstGeom prst="straightConnector1">
            <a:avLst/>
          </a:prstGeom>
          <a:ln>
            <a:solidFill>
              <a:srgbClr val="66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49" name="Oval 48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1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67000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7" name="Google Shape;1301;p46"/>
          <p:cNvSpPr/>
          <p:nvPr/>
        </p:nvSpPr>
        <p:spPr>
          <a:xfrm>
            <a:off x="5676200" y="139264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C7D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224444" y="747616"/>
            <a:ext cx="642260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นำผลร้อยละของการสูญเสียสมรรถภาพของการได้ยินของหูทั้ง 2 ข้าง จากข้อ 4) </a:t>
            </a:r>
            <a:b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ไปเปรียบเทียบกับ</a:t>
            </a:r>
            <a:r>
              <a:rPr lang="th-TH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3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เพื่อหาร้อยละของการสูญเสียสมรรถภาพของทั้งร่างกาย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1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1241" y="1504907"/>
            <a:ext cx="5673245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thaiDist">
              <a:lnSpc>
                <a:spcPts val="2400"/>
              </a:lnSpc>
            </a:pPr>
            <a:r>
              <a:rPr lang="th-TH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1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 มีการ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สูญเสียสมรรถภาพของการได้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ข้าง ร้อยละ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7.8เมื่อเปรียบเทียบกับ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2000" u="sng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พบว่า</a:t>
            </a:r>
            <a:r>
              <a:rPr lang="th-TH" sz="20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มีค่าการสูญเสีย</a:t>
            </a:r>
            <a:r>
              <a:rPr lang="th-TH" sz="20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สมรรถภาพของ</a:t>
            </a:r>
            <a:r>
              <a:rPr lang="th-TH" sz="20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  <a:r>
              <a:rPr lang="th-TH" sz="20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 </a:t>
            </a:r>
            <a:r>
              <a:rPr lang="th-TH" sz="20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endParaRPr lang="th-TH" sz="1800" b="1" u="sng" dirty="0">
              <a:solidFill>
                <a:schemeClr val="accent5">
                  <a:lumMod val="75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9" name="Google Shape;426;p27"/>
          <p:cNvSpPr/>
          <p:nvPr/>
        </p:nvSpPr>
        <p:spPr>
          <a:xfrm flipH="1">
            <a:off x="224444" y="2650281"/>
            <a:ext cx="1968119" cy="388913"/>
          </a:xfrm>
          <a:prstGeom prst="rect">
            <a:avLst/>
          </a:prstGeom>
          <a:solidFill>
            <a:srgbClr val="92A8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2400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การคิดค่าทดแทน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19084" y="3173943"/>
            <a:ext cx="4858247" cy="584775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ดังนั้น </a:t>
            </a:r>
            <a:r>
              <a:rPr lang="th-TH" sz="1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1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มีการสูญเสียสมรรถภาพของทั้งร่างกายในรายนี้ร้อยละ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</a:p>
          <a:p>
            <a:pPr algn="ctr"/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ได้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ค่าทดแทน =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 </a:t>
            </a:r>
            <a:r>
              <a:rPr lang="en-US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x 2 = </a:t>
            </a:r>
            <a:r>
              <a:rPr lang="en-US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6 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เดือน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068698" y="3893467"/>
            <a:ext cx="5009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แจ้งสำนักงาน</a:t>
            </a:r>
            <a:r>
              <a:rPr lang="th-TH" sz="16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ประกันสังคมจังหวัด เพื่อ</a:t>
            </a:r>
            <a:r>
              <a:rPr lang="th-TH" sz="16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เข้าขั้นตอนการ</a:t>
            </a:r>
            <a:r>
              <a:rPr lang="th-TH" sz="16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ใช้กองทุน</a:t>
            </a:r>
            <a:r>
              <a:rPr lang="th-TH" sz="16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เงินทดแทน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36" name="Oval 35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1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8853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Google Shape;189;p12"/>
          <p:cNvSpPr txBox="1">
            <a:spLocks noGrp="1"/>
          </p:cNvSpPr>
          <p:nvPr>
            <p:ph type="title"/>
          </p:nvPr>
        </p:nvSpPr>
        <p:spPr>
          <a:xfrm>
            <a:off x="270273" y="491729"/>
            <a:ext cx="4643438" cy="573881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Roboto Condensed" panose="020B0604020202020204" charset="0"/>
              <a:buNone/>
            </a:pPr>
            <a:r>
              <a:rPr lang="th-TH" sz="2100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การแปลผลตรวจสมรรถภาพการได้ยินเสื่อมจากเสียงดัง</a:t>
            </a:r>
          </a:p>
        </p:txBody>
      </p:sp>
      <p:sp>
        <p:nvSpPr>
          <p:cNvPr id="65539" name="Google Shape;192;p12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C62B78AE-1767-4F39-887F-21B15247261F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4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197644" y="1456135"/>
            <a:ext cx="4527947" cy="1179909"/>
          </a:xfrm>
          <a:ln>
            <a:solidFill>
              <a:srgbClr val="3F5378"/>
            </a:solidFill>
          </a:ln>
        </p:spPr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th-TH" sz="1800" b="1" dirty="0">
                <a:solidFill>
                  <a:srgbClr val="FF98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1. ตรวจสอบข้อมูลที่ได้รับมาจากโครงการ</a:t>
            </a:r>
          </a:p>
          <a:p>
            <a:pPr marL="0" indent="0" algn="thaiDist">
              <a:buClr>
                <a:schemeClr val="dk1"/>
              </a:buClr>
              <a:buSzPts val="1100"/>
              <a:buNone/>
              <a:defRPr/>
            </a:pPr>
            <a:r>
              <a:rPr lang="th-TH" sz="1350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ตรวจสอบข้อมูลผลการตรวจวัดสมรรถภาพการได้ยิน โดยจะต้องมีรายละเอียดค่าความถี่ (500-8000 </a:t>
            </a:r>
            <a:r>
              <a:rPr lang="th-TH" sz="1350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เฮิรตซ์) </a:t>
            </a:r>
            <a:r>
              <a:rPr lang="th-TH" sz="1350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และระดับความดัง (0-100 เดซิเบล) แยกรายบุคคล </a:t>
            </a:r>
          </a:p>
          <a:p>
            <a:pPr marL="0" indent="0" algn="thaiDist">
              <a:buClr>
                <a:schemeClr val="dk1"/>
              </a:buClr>
              <a:buSzPts val="1100"/>
              <a:buNone/>
              <a:defRPr/>
            </a:pPr>
            <a:r>
              <a:rPr lang="th-TH" sz="1350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**จะต้องเป็นข้อมูล 3 ปีย้อนหลัง**</a:t>
            </a:r>
          </a:p>
        </p:txBody>
      </p:sp>
      <p:grpSp>
        <p:nvGrpSpPr>
          <p:cNvPr id="65541" name="Google Shape;194;p12"/>
          <p:cNvGrpSpPr>
            <a:grpSpLocks/>
          </p:cNvGrpSpPr>
          <p:nvPr/>
        </p:nvGrpSpPr>
        <p:grpSpPr bwMode="auto">
          <a:xfrm>
            <a:off x="80963" y="613173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65542" name="Rectangle 4"/>
          <p:cNvSpPr>
            <a:spLocks noChangeArrowheads="1"/>
          </p:cNvSpPr>
          <p:nvPr/>
        </p:nvSpPr>
        <p:spPr bwMode="auto">
          <a:xfrm>
            <a:off x="3320654" y="4476750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8E8E8E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>
              <a:solidFill>
                <a:srgbClr val="8E8E8E"/>
              </a:solidFill>
            </a:endParaRPr>
          </a:p>
        </p:txBody>
      </p:sp>
      <p:sp>
        <p:nvSpPr>
          <p:cNvPr id="65543" name="Rectangle 26"/>
          <p:cNvSpPr>
            <a:spLocks noChangeArrowheads="1"/>
          </p:cNvSpPr>
          <p:nvPr/>
        </p:nvSpPr>
        <p:spPr bwMode="auto">
          <a:xfrm>
            <a:off x="3434954" y="4591050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263248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/>
          </a:p>
        </p:txBody>
      </p:sp>
      <p:sp>
        <p:nvSpPr>
          <p:cNvPr id="65544" name="Rectangle 27"/>
          <p:cNvSpPr>
            <a:spLocks noChangeArrowheads="1"/>
          </p:cNvSpPr>
          <p:nvPr/>
        </p:nvSpPr>
        <p:spPr bwMode="auto">
          <a:xfrm>
            <a:off x="3738563" y="4342210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263248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/>
          </a:p>
        </p:txBody>
      </p:sp>
      <p:sp>
        <p:nvSpPr>
          <p:cNvPr id="65545" name="Rectangle 28"/>
          <p:cNvSpPr>
            <a:spLocks noChangeArrowheads="1"/>
          </p:cNvSpPr>
          <p:nvPr/>
        </p:nvSpPr>
        <p:spPr bwMode="auto">
          <a:xfrm>
            <a:off x="3644504" y="4567237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8E8E8E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>
              <a:solidFill>
                <a:srgbClr val="8E8E8E"/>
              </a:solidFill>
            </a:endParaRPr>
          </a:p>
        </p:txBody>
      </p:sp>
      <p:sp>
        <p:nvSpPr>
          <p:cNvPr id="65546" name="Rectangle 29"/>
          <p:cNvSpPr>
            <a:spLocks noChangeArrowheads="1"/>
          </p:cNvSpPr>
          <p:nvPr/>
        </p:nvSpPr>
        <p:spPr bwMode="auto">
          <a:xfrm>
            <a:off x="3890962" y="4567237"/>
            <a:ext cx="83462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FF9800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>
              <a:solidFill>
                <a:srgbClr val="FF98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420" t="21976" r="2113" b="8406"/>
          <a:stretch/>
        </p:blipFill>
        <p:spPr>
          <a:xfrm>
            <a:off x="223838" y="2726531"/>
            <a:ext cx="5880497" cy="2386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548" name="Google Shape;907;p46"/>
          <p:cNvSpPr>
            <a:spLocks/>
          </p:cNvSpPr>
          <p:nvPr/>
        </p:nvSpPr>
        <p:spPr bwMode="auto">
          <a:xfrm>
            <a:off x="5143501" y="1714500"/>
            <a:ext cx="1669256" cy="1056085"/>
          </a:xfrm>
          <a:custGeom>
            <a:avLst/>
            <a:gdLst>
              <a:gd name="T0" fmla="*/ 1055795 w 16173"/>
              <a:gd name="T1" fmla="*/ 96 h 14711"/>
              <a:gd name="T2" fmla="*/ 888316 w 16173"/>
              <a:gd name="T3" fmla="*/ 11678 h 14711"/>
              <a:gd name="T4" fmla="*/ 730745 w 16173"/>
              <a:gd name="T5" fmla="*/ 39723 h 14711"/>
              <a:gd name="T6" fmla="*/ 583220 w 16173"/>
              <a:gd name="T7" fmla="*/ 79351 h 14711"/>
              <a:gd name="T8" fmla="*/ 445878 w 16173"/>
              <a:gd name="T9" fmla="*/ 130560 h 14711"/>
              <a:gd name="T10" fmla="*/ 325188 w 16173"/>
              <a:gd name="T11" fmla="*/ 191245 h 14711"/>
              <a:gd name="T12" fmla="*/ 221288 w 16173"/>
              <a:gd name="T13" fmla="*/ 263513 h 14711"/>
              <a:gd name="T14" fmla="*/ 134176 w 16173"/>
              <a:gd name="T15" fmla="*/ 342767 h 14711"/>
              <a:gd name="T16" fmla="*/ 67157 w 16173"/>
              <a:gd name="T17" fmla="*/ 431307 h 14711"/>
              <a:gd name="T18" fmla="*/ 23532 w 16173"/>
              <a:gd name="T19" fmla="*/ 524537 h 14711"/>
              <a:gd name="T20" fmla="*/ 138 w 16173"/>
              <a:gd name="T21" fmla="*/ 622457 h 14711"/>
              <a:gd name="T22" fmla="*/ 138 w 16173"/>
              <a:gd name="T23" fmla="*/ 692427 h 14711"/>
              <a:gd name="T24" fmla="*/ 26973 w 16173"/>
              <a:gd name="T25" fmla="*/ 797334 h 14711"/>
              <a:gd name="T26" fmla="*/ 77203 w 16173"/>
              <a:gd name="T27" fmla="*/ 897551 h 14711"/>
              <a:gd name="T28" fmla="*/ 150966 w 16173"/>
              <a:gd name="T29" fmla="*/ 988484 h 14711"/>
              <a:gd name="T30" fmla="*/ 251426 w 16173"/>
              <a:gd name="T31" fmla="*/ 1072429 h 14711"/>
              <a:gd name="T32" fmla="*/ 368813 w 16173"/>
              <a:gd name="T33" fmla="*/ 1146993 h 14711"/>
              <a:gd name="T34" fmla="*/ 311839 w 16173"/>
              <a:gd name="T35" fmla="*/ 1216963 h 14711"/>
              <a:gd name="T36" fmla="*/ 187847 w 16173"/>
              <a:gd name="T37" fmla="*/ 1324168 h 14711"/>
              <a:gd name="T38" fmla="*/ 100598 w 16173"/>
              <a:gd name="T39" fmla="*/ 1368486 h 14711"/>
              <a:gd name="T40" fmla="*/ 138 w 16173"/>
              <a:gd name="T41" fmla="*/ 1403423 h 14711"/>
              <a:gd name="T42" fmla="*/ 67157 w 16173"/>
              <a:gd name="T43" fmla="*/ 1408113 h 14711"/>
              <a:gd name="T44" fmla="*/ 234774 w 16173"/>
              <a:gd name="T45" fmla="*/ 1405816 h 14711"/>
              <a:gd name="T46" fmla="*/ 398951 w 16173"/>
              <a:gd name="T47" fmla="*/ 1380163 h 14711"/>
              <a:gd name="T48" fmla="*/ 573174 w 16173"/>
              <a:gd name="T49" fmla="*/ 1324168 h 14711"/>
              <a:gd name="T50" fmla="*/ 683817 w 16173"/>
              <a:gd name="T51" fmla="*/ 1263578 h 14711"/>
              <a:gd name="T52" fmla="*/ 837948 w 16173"/>
              <a:gd name="T53" fmla="*/ 1293921 h 14711"/>
              <a:gd name="T54" fmla="*/ 998822 w 16173"/>
              <a:gd name="T55" fmla="*/ 1312490 h 14711"/>
              <a:gd name="T56" fmla="*/ 1112906 w 16173"/>
              <a:gd name="T57" fmla="*/ 1314883 h 14711"/>
              <a:gd name="T58" fmla="*/ 1283826 w 16173"/>
              <a:gd name="T59" fmla="*/ 1307896 h 14711"/>
              <a:gd name="T60" fmla="*/ 1444700 w 16173"/>
              <a:gd name="T61" fmla="*/ 1284541 h 14711"/>
              <a:gd name="T62" fmla="*/ 1595528 w 16173"/>
              <a:gd name="T63" fmla="*/ 1249603 h 14711"/>
              <a:gd name="T64" fmla="*/ 1736310 w 16173"/>
              <a:gd name="T65" fmla="*/ 1202989 h 14711"/>
              <a:gd name="T66" fmla="*/ 1860303 w 16173"/>
              <a:gd name="T67" fmla="*/ 1144696 h 14711"/>
              <a:gd name="T68" fmla="*/ 1970809 w 16173"/>
              <a:gd name="T69" fmla="*/ 1074726 h 14711"/>
              <a:gd name="T70" fmla="*/ 2064663 w 16173"/>
              <a:gd name="T71" fmla="*/ 997768 h 14711"/>
              <a:gd name="T72" fmla="*/ 2138426 w 16173"/>
              <a:gd name="T73" fmla="*/ 913919 h 14711"/>
              <a:gd name="T74" fmla="*/ 2192097 w 16173"/>
              <a:gd name="T75" fmla="*/ 820689 h 14711"/>
              <a:gd name="T76" fmla="*/ 2218932 w 16173"/>
              <a:gd name="T77" fmla="*/ 725067 h 14711"/>
              <a:gd name="T78" fmla="*/ 2225537 w 16173"/>
              <a:gd name="T79" fmla="*/ 657490 h 14711"/>
              <a:gd name="T80" fmla="*/ 2212189 w 16173"/>
              <a:gd name="T81" fmla="*/ 557177 h 14711"/>
              <a:gd name="T82" fmla="*/ 2175307 w 16173"/>
              <a:gd name="T83" fmla="*/ 461650 h 14711"/>
              <a:gd name="T84" fmla="*/ 2115031 w 16173"/>
              <a:gd name="T85" fmla="*/ 370717 h 14711"/>
              <a:gd name="T86" fmla="*/ 2034525 w 16173"/>
              <a:gd name="T87" fmla="*/ 289165 h 14711"/>
              <a:gd name="T88" fmla="*/ 1937368 w 16173"/>
              <a:gd name="T89" fmla="*/ 214505 h 14711"/>
              <a:gd name="T90" fmla="*/ 1819981 w 16173"/>
              <a:gd name="T91" fmla="*/ 149225 h 14711"/>
              <a:gd name="T92" fmla="*/ 1689383 w 16173"/>
              <a:gd name="T93" fmla="*/ 93325 h 14711"/>
              <a:gd name="T94" fmla="*/ 1545160 w 16173"/>
              <a:gd name="T95" fmla="*/ 51305 h 14711"/>
              <a:gd name="T96" fmla="*/ 1391030 w 16173"/>
              <a:gd name="T97" fmla="*/ 18665 h 14711"/>
              <a:gd name="T98" fmla="*/ 1226853 w 16173"/>
              <a:gd name="T99" fmla="*/ 2393 h 14711"/>
              <a:gd name="T100" fmla="*/ 1112906 w 16173"/>
              <a:gd name="T101" fmla="*/ 96 h 14711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close/>
              </a:path>
            </a:pathLst>
          </a:custGeom>
          <a:noFill/>
          <a:ln w="76200" cap="rnd" cmpd="sng">
            <a:solidFill>
              <a:srgbClr val="3F5378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69" tIns="68569" rIns="68569" bIns="68569" anchor="ctr"/>
          <a:lstStyle/>
          <a:p>
            <a:endParaRPr lang="th-TH" sz="1050"/>
          </a:p>
        </p:txBody>
      </p:sp>
      <p:sp>
        <p:nvSpPr>
          <p:cNvPr id="14" name="TextBox 13"/>
          <p:cNvSpPr txBox="1"/>
          <p:nvPr/>
        </p:nvSpPr>
        <p:spPr>
          <a:xfrm>
            <a:off x="5319713" y="2032398"/>
            <a:ext cx="151195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2400" b="1" dirty="0">
                <a:solidFill>
                  <a:schemeClr val="accent5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ตัวอย่างข้อมูล</a:t>
            </a:r>
          </a:p>
        </p:txBody>
      </p:sp>
    </p:spTree>
    <p:extLst>
      <p:ext uri="{BB962C8B-B14F-4D97-AF65-F5344CB8AC3E}">
        <p14:creationId xmlns:p14="http://schemas.microsoft.com/office/powerpoint/2010/main" val="30234120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0" name="Google Shape;389;p26"/>
          <p:cNvGrpSpPr/>
          <p:nvPr/>
        </p:nvGrpSpPr>
        <p:grpSpPr>
          <a:xfrm>
            <a:off x="-1" y="484174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99103" y="362891"/>
            <a:ext cx="5014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เปรียบเทียบค่าการสูญเสียฯของการได้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ยินทั้งสอง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ข้างกับค่าการสูญเสียสมรรถภาพของ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996" y="500709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</a:t>
            </a:r>
            <a:r>
              <a:rPr lang="th-TH" sz="1800" b="1" dirty="0" smtClean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 </a:t>
            </a:r>
            <a:endParaRPr lang="th-TH" sz="1800" b="1" dirty="0">
              <a:solidFill>
                <a:schemeClr val="bg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974649"/>
              </p:ext>
            </p:extLst>
          </p:nvPr>
        </p:nvGraphicFramePr>
        <p:xfrm>
          <a:off x="165468" y="940744"/>
          <a:ext cx="6478629" cy="4052674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1535107"/>
                <a:gridCol w="1686681"/>
                <a:gridCol w="1453091"/>
                <a:gridCol w="1803750"/>
              </a:tblGrid>
              <a:tr h="22258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258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การได้ยินทั้งสองข้าง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ของทั้งร่างกาย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การได้ยินทั้งสองข้าง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ของทั้งร่างกาย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0-1.7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50.0-53.1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1.8-4.2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53.2-55.7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4.3-7.4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55.8-58.8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7.5-9.9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58.9-61.4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10.0-13.1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61.5-64.5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13.2-15.9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64.6-67.1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16.0-18.8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67.2-70.0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18.9-21.4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70.1-72.8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21.5-24.5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72.9-75.9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24.6-27.1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76.0-78.5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27.2-30.0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78.6-81.7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30.1-32.8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81.8-84.2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32.9-35.9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84.3-87.4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36.0-38.5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87.5-89.9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38.6-41.7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90.0-93.1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41.8-44.2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93.2-95.7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44.3-47.4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95.8-98.8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47.5-49.9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98.9-100.0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5468" y="1978428"/>
            <a:ext cx="3221788" cy="2146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555962" y="2193113"/>
            <a:ext cx="0" cy="580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80925" y="2496558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7.8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26" name="Oval 25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1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35729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3095" y="1405762"/>
            <a:ext cx="513939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หูข้างใดข้างหนึ่ง มีผลตรวจระดับการได้ยินผิดปกติ</a:t>
            </a:r>
            <a:endParaRPr lang="th-TH" sz="2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8066" name="Google Shape;189;p12"/>
          <p:cNvSpPr txBox="1">
            <a:spLocks noGrp="1"/>
          </p:cNvSpPr>
          <p:nvPr>
            <p:ph type="title"/>
          </p:nvPr>
        </p:nvSpPr>
        <p:spPr>
          <a:xfrm>
            <a:off x="291704" y="491729"/>
            <a:ext cx="5024403" cy="573881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th-TH" sz="2400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กรณีศึกษาตัวอย่างการประเมินการ</a:t>
            </a:r>
            <a:r>
              <a:rPr lang="th-TH" sz="2400" dirty="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สูญเสียฯ  (2)</a:t>
            </a:r>
            <a:endParaRPr lang="th-TH" sz="2400" dirty="0">
              <a:solidFill>
                <a:srgbClr val="FFFFFF"/>
              </a:solidFill>
              <a:latin typeface="Browallia New" panose="020B0604020202020204" pitchFamily="34" charset="-34"/>
              <a:ea typeface="Roboto Condensed" panose="020B0604020202020204" charset="0"/>
              <a:cs typeface="Browallia New" panose="020B0604020202020204" pitchFamily="34" charset="-34"/>
              <a:sym typeface="Roboto Condensed" panose="020B0604020202020204" charset="0"/>
            </a:endParaRPr>
          </a:p>
        </p:txBody>
      </p:sp>
      <p:grpSp>
        <p:nvGrpSpPr>
          <p:cNvPr id="88068" name="Google Shape;194;p12"/>
          <p:cNvGrpSpPr>
            <a:grpSpLocks/>
          </p:cNvGrpSpPr>
          <p:nvPr/>
        </p:nvGrpSpPr>
        <p:grpSpPr bwMode="auto">
          <a:xfrm>
            <a:off x="80963" y="613173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grpSp>
        <p:nvGrpSpPr>
          <p:cNvPr id="22" name="Google Shape;389;p26"/>
          <p:cNvGrpSpPr/>
          <p:nvPr/>
        </p:nvGrpSpPr>
        <p:grpSpPr>
          <a:xfrm>
            <a:off x="0" y="1296785"/>
            <a:ext cx="1712785" cy="681349"/>
            <a:chOff x="-1535283" y="1287960"/>
            <a:chExt cx="11486579" cy="2067200"/>
          </a:xfrm>
        </p:grpSpPr>
        <p:sp>
          <p:nvSpPr>
            <p:cNvPr id="24" name="Google Shape;391;p26"/>
            <p:cNvSpPr/>
            <p:nvPr/>
          </p:nvSpPr>
          <p:spPr>
            <a:xfrm rot="10800000" flipH="1">
              <a:off x="-308908" y="1527711"/>
              <a:ext cx="9030597" cy="141312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3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5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6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7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76213" y="1388854"/>
            <a:ext cx="1759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2</a:t>
            </a:r>
            <a:endParaRPr lang="th-TH" sz="2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84575"/>
              </p:ext>
            </p:extLst>
          </p:nvPr>
        </p:nvGraphicFramePr>
        <p:xfrm>
          <a:off x="585277" y="1900275"/>
          <a:ext cx="5264344" cy="2166131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1500202"/>
                <a:gridCol w="1882071"/>
                <a:gridCol w="1882071"/>
              </a:tblGrid>
              <a:tr h="4630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8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ความถี่</a:t>
                      </a:r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/>
                      </a:r>
                      <a:b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</a:br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(เฮิรตซ์)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8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ผลตรวจวัดระดับการได้ยิน </a:t>
                      </a:r>
                      <a:r>
                        <a:rPr lang="th-TH" sz="18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</a:t>
                      </a:r>
                      <a:r>
                        <a:rPr lang="th-TH" sz="18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เดซิเบล</a:t>
                      </a:r>
                      <a:r>
                        <a:rPr lang="th-TH" sz="18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)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77345">
                <a:tc vMerge="1">
                  <a:txBody>
                    <a:bodyPr/>
                    <a:lstStyle/>
                    <a:p>
                      <a:pPr algn="ctr" fontAlgn="t"/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หูขวา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หูซ้าย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500</a:t>
                      </a:r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1,000</a:t>
                      </a:r>
                      <a:endParaRPr lang="th-TH" sz="1800" b="0" i="0" u="none" strike="noStrike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2,000</a:t>
                      </a:r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3,000</a:t>
                      </a:r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rgbClr val="C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" name="Rounded Rectangle 31"/>
          <p:cNvSpPr/>
          <p:nvPr/>
        </p:nvSpPr>
        <p:spPr>
          <a:xfrm>
            <a:off x="571603" y="4137331"/>
            <a:ext cx="537777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1) บันทึกผลการได้ยินที่ความถี่ 500, 1000, 2000 และ 3000 เฮิรตซ์</a:t>
            </a:r>
          </a:p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หา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 </a:t>
            </a:r>
            <a:r>
              <a:rPr lang="en-US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DSHL*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รวมค่าระดับการได้ยินทั้ง 4 ความถี่ของหูแต่ละข้าง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10595" y="3444490"/>
            <a:ext cx="1163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 ผิดปกติ</a:t>
            </a:r>
          </a:p>
          <a:p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หูซ้าย ปกติ</a:t>
            </a:r>
            <a:endParaRPr lang="th-TH" sz="16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0" name="Isosceles Triangle 29"/>
          <p:cNvSpPr/>
          <p:nvPr/>
        </p:nvSpPr>
        <p:spPr>
          <a:xfrm rot="2646084">
            <a:off x="5777395" y="-115055"/>
            <a:ext cx="1565373" cy="777536"/>
          </a:xfrm>
          <a:prstGeom prst="triangle">
            <a:avLst>
              <a:gd name="adj" fmla="val 51554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33" name="Group 32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34" name="TextBox 33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>
                  <a:latin typeface="Browallia New" panose="020B0604020202020204" pitchFamily="34" charset="-34"/>
                  <a:cs typeface="Browallia New" panose="020B0604020202020204" pitchFamily="34" charset="-34"/>
                </a:rPr>
                <a:t>2</a:t>
              </a:r>
            </a:p>
          </p:txBody>
        </p:sp>
        <p:sp>
          <p:nvSpPr>
            <p:cNvPr id="35" name="Oval 34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6846632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4" name="TextBox 3"/>
          <p:cNvSpPr txBox="1"/>
          <p:nvPr/>
        </p:nvSpPr>
        <p:spPr>
          <a:xfrm>
            <a:off x="513013" y="1555112"/>
            <a:ext cx="5662165" cy="8104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 มี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ระดับการได้ยิน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130 เดซิเบล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sz="2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สูญเสียการได้ยินร้อยละ </a:t>
            </a:r>
            <a:r>
              <a:rPr lang="th-TH" sz="2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11.2</a:t>
            </a:r>
            <a:endParaRPr lang="th-TH" sz="2200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ts val="2800"/>
              </a:lnSpc>
            </a:pP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หู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ซ้าย มี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ระดับการได้ยิน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90 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เดซิเบล 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sz="2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สูญเสียการได้ยินร้อยละ </a:t>
            </a:r>
            <a:r>
              <a:rPr lang="th-TH" sz="2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</a:t>
            </a:r>
            <a:endParaRPr lang="th-TH" sz="2200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16" name="Google Shape;1292;p46"/>
          <p:cNvGrpSpPr/>
          <p:nvPr/>
        </p:nvGrpSpPr>
        <p:grpSpPr>
          <a:xfrm>
            <a:off x="6213053" y="2182290"/>
            <a:ext cx="433992" cy="422729"/>
            <a:chOff x="5916675" y="927975"/>
            <a:chExt cx="516350" cy="502950"/>
          </a:xfrm>
        </p:grpSpPr>
        <p:sp>
          <p:nvSpPr>
            <p:cNvPr id="18" name="Google Shape;1293;p46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38100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94;p46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38100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301;p46"/>
          <p:cNvSpPr/>
          <p:nvPr/>
        </p:nvSpPr>
        <p:spPr>
          <a:xfrm>
            <a:off x="5676200" y="139264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C7D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224444" y="747616"/>
            <a:ext cx="642260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นำ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 </a:t>
            </a:r>
            <a:r>
              <a:rPr lang="en-US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DSHL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ไป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เปรียบเทียบกับ</a:t>
            </a:r>
            <a:r>
              <a:rPr lang="th-TH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1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เพื่อหาค่าร้อยละของการสูญเสียสมรรถภาพของการได้ยินข้าง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เดียว</a:t>
            </a:r>
            <a:endParaRPr lang="th-TH" sz="1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24444" y="2844738"/>
            <a:ext cx="642260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4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)   นำ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ผลรวมระดับการได้ยินหรือค่า </a:t>
            </a:r>
            <a:r>
              <a:rPr lang="en-US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DSHL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ของ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หูข้างที่ดีกว่าและหูข้างที่เลวกว่าจากข้อ 2) ไปเปรียบเทียบกับ</a:t>
            </a:r>
            <a:r>
              <a:rPr lang="th-TH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2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เพื่อหาร้อยละของการสูญเสียสมรรถภาพของ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การได้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2 ข้าง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3013" y="3601146"/>
            <a:ext cx="5662165" cy="12464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หู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ข้างที่ดีกว่า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= 90 เดซิเบล (หูซ้าย)</a:t>
            </a:r>
          </a:p>
          <a:p>
            <a:pPr>
              <a:lnSpc>
                <a:spcPts val="2100"/>
              </a:lnSpc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หู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ข้างที่เลวกว่า =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130 เดซิเบล (หูขวา)</a:t>
            </a:r>
          </a:p>
          <a:p>
            <a:pPr algn="thaiDist"/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เมื่อเปรียบเทียบกับ</a:t>
            </a:r>
            <a:r>
              <a:rPr lang="th-TH" sz="20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20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20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จะได้การ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สูญเสียสมรรถภาพของการได้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ข้าง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เท่ากับ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ละ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1.9</a:t>
            </a:r>
            <a:endParaRPr lang="th-TH" sz="2000" b="1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2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15391" y="2339457"/>
            <a:ext cx="4607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***ระดับการได้ยิน </a:t>
            </a:r>
            <a:r>
              <a:rPr lang="en-US" sz="1600" u="sng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&lt;</a:t>
            </a:r>
            <a:r>
              <a:rPr lang="th-TH" sz="160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100 ร้อยละการสูญเสียฯ เท่ากับ 0 </a:t>
            </a:r>
            <a:endParaRPr lang="th-TH" sz="1600" dirty="0">
              <a:solidFill>
                <a:srgbClr val="FF000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30" name="Oval 29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>
                  <a:latin typeface="Browallia New" panose="020B0604020202020204" pitchFamily="34" charset="-34"/>
                  <a:cs typeface="Browallia New" panose="020B0604020202020204" pitchFamily="34" charset="-34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73041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89;p26"/>
          <p:cNvGrpSpPr/>
          <p:nvPr/>
        </p:nvGrpSpPr>
        <p:grpSpPr>
          <a:xfrm>
            <a:off x="55659" y="500076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05255" y="516611"/>
            <a:ext cx="540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สูญเสียการได้ยินข้างเดียว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Monaural Hearing Loss and Impairment (%)*)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656" y="516611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1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1128" y="862198"/>
          <a:ext cx="6386407" cy="4183588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869157"/>
                <a:gridCol w="1262168"/>
                <a:gridCol w="1027869"/>
                <a:gridCol w="1189106"/>
                <a:gridCol w="748229"/>
                <a:gridCol w="1289878"/>
              </a:tblGrid>
              <a:tr h="2623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69.3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78.8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80.6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82.5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48.9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50.5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52.2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ตั้งแต่ 368 ขึ้นไป หรือมากกว่า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15769" y="1130850"/>
            <a:ext cx="2108604" cy="159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183613" y="2644050"/>
            <a:ext cx="0" cy="580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14710" y="2947495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หูซ้าย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5977" y="2475751"/>
            <a:ext cx="2108604" cy="159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1183614" y="1301955"/>
            <a:ext cx="2277" cy="3538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14709" y="1655806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2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39" name="Oval 38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>
                  <a:latin typeface="Browallia New" panose="020B0604020202020204" pitchFamily="34" charset="-34"/>
                  <a:cs typeface="Browallia New" panose="020B0604020202020204" pitchFamily="34" charset="-34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71023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89;p26"/>
          <p:cNvGrpSpPr/>
          <p:nvPr/>
        </p:nvGrpSpPr>
        <p:grpSpPr>
          <a:xfrm>
            <a:off x="0" y="492125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17195" y="352387"/>
            <a:ext cx="5408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คำนวณ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การสูญเสียสมรรถภาพของการได้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 </a:t>
            </a:r>
          </a:p>
          <a:p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computation of Binaural Hearing Impairment)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997" y="508660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</a:t>
            </a:r>
            <a:r>
              <a:rPr lang="th-TH" sz="1800" b="1" dirty="0" smtClean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endParaRPr lang="th-TH" sz="1800" b="1" dirty="0">
              <a:solidFill>
                <a:schemeClr val="bg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4869"/>
          <a:stretch/>
        </p:blipFill>
        <p:spPr>
          <a:xfrm rot="5400000">
            <a:off x="1558185" y="-366994"/>
            <a:ext cx="4038294" cy="6561336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124107" y="4761388"/>
            <a:ext cx="9064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หูข้างที่ดีกว่า</a:t>
            </a:r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720581" y="2630152"/>
            <a:ext cx="109110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หูข้างที่แลวกว่า</a:t>
            </a:r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7764" y="920191"/>
            <a:ext cx="104317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130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dB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(หูขวา)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4464" y="4770619"/>
            <a:ext cx="99386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90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dB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(หูซ้าย)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434227" y="1241182"/>
            <a:ext cx="159026" cy="13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Oval 16"/>
          <p:cNvSpPr/>
          <p:nvPr/>
        </p:nvSpPr>
        <p:spPr>
          <a:xfrm>
            <a:off x="545724" y="4638733"/>
            <a:ext cx="159026" cy="13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Oval 17"/>
          <p:cNvSpPr/>
          <p:nvPr/>
        </p:nvSpPr>
        <p:spPr>
          <a:xfrm>
            <a:off x="545724" y="1234832"/>
            <a:ext cx="159026" cy="13188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TextBox 18"/>
          <p:cNvSpPr txBox="1"/>
          <p:nvPr/>
        </p:nvSpPr>
        <p:spPr>
          <a:xfrm>
            <a:off x="2596433" y="1553467"/>
            <a:ext cx="1170821" cy="369332"/>
          </a:xfrm>
          <a:prstGeom prst="rect">
            <a:avLst/>
          </a:prstGeom>
          <a:solidFill>
            <a:srgbClr val="99FFCC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 1.9</a:t>
            </a:r>
            <a:endParaRPr lang="th-TH" sz="18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10" name="Elbow Connector 9"/>
          <p:cNvCxnSpPr>
            <a:stCxn id="15" idx="1"/>
            <a:endCxn id="17" idx="5"/>
          </p:cNvCxnSpPr>
          <p:nvPr/>
        </p:nvCxnSpPr>
        <p:spPr>
          <a:xfrm rot="10800000">
            <a:off x="681462" y="4751306"/>
            <a:ext cx="413003" cy="173202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7" idx="1"/>
            <a:endCxn id="8" idx="1"/>
          </p:cNvCxnSpPr>
          <p:nvPr/>
        </p:nvCxnSpPr>
        <p:spPr>
          <a:xfrm rot="10800000" flipV="1">
            <a:off x="457516" y="1074080"/>
            <a:ext cx="810248" cy="186416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9" idx="1"/>
            <a:endCxn id="18" idx="6"/>
          </p:cNvCxnSpPr>
          <p:nvPr/>
        </p:nvCxnSpPr>
        <p:spPr>
          <a:xfrm rot="10800000">
            <a:off x="704751" y="1300777"/>
            <a:ext cx="1891683" cy="437357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2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16924" y="1392364"/>
            <a:ext cx="16625" cy="3218761"/>
          </a:xfrm>
          <a:prstGeom prst="straightConnector1">
            <a:avLst/>
          </a:prstGeom>
          <a:ln>
            <a:solidFill>
              <a:srgbClr val="66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45" name="Oval 44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>
                  <a:latin typeface="Browallia New" panose="020B0604020202020204" pitchFamily="34" charset="-34"/>
                  <a:cs typeface="Browallia New" panose="020B0604020202020204" pitchFamily="34" charset="-34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8498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7" name="Google Shape;1301;p46"/>
          <p:cNvSpPr/>
          <p:nvPr/>
        </p:nvSpPr>
        <p:spPr>
          <a:xfrm>
            <a:off x="5676200" y="139264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C7D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224444" y="747616"/>
            <a:ext cx="642260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นำผลร้อยละของการสูญเสียสมรรถภาพของการได้ยินของหูทั้ง 2 ข้าง จากข้อ 4) </a:t>
            </a:r>
            <a:b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ไปเปรียบเทียบกับ</a:t>
            </a:r>
            <a:r>
              <a:rPr lang="th-TH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3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เพื่อหาร้อยละของการสูญเสียสมรรถภาพของทั้งร่างกาย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2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1241" y="1504907"/>
            <a:ext cx="5673245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thaiDist">
              <a:lnSpc>
                <a:spcPts val="2400"/>
              </a:lnSpc>
            </a:pPr>
            <a:r>
              <a:rPr lang="th-TH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2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 มีการ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สูญเสียสมรรถภาพของการได้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ข้าง ร้อยละ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1.9เมื่อเปรียบเทียบกับ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2000" u="sng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พบว่า</a:t>
            </a:r>
            <a:r>
              <a:rPr lang="th-TH" sz="20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มีค่าการสูญเสีย</a:t>
            </a:r>
            <a:r>
              <a:rPr lang="th-TH" sz="20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สมรรถภาพของ</a:t>
            </a:r>
            <a:r>
              <a:rPr lang="th-TH" sz="20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  <a:r>
              <a:rPr lang="th-TH" sz="20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 </a:t>
            </a:r>
            <a:r>
              <a:rPr lang="th-TH" sz="20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  <a:endParaRPr lang="th-TH" sz="1800" b="1" u="sng" dirty="0">
              <a:solidFill>
                <a:schemeClr val="accent5">
                  <a:lumMod val="75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9" name="Google Shape;426;p27"/>
          <p:cNvSpPr/>
          <p:nvPr/>
        </p:nvSpPr>
        <p:spPr>
          <a:xfrm flipH="1">
            <a:off x="224444" y="2650281"/>
            <a:ext cx="1968119" cy="388913"/>
          </a:xfrm>
          <a:prstGeom prst="rect">
            <a:avLst/>
          </a:prstGeom>
          <a:solidFill>
            <a:srgbClr val="92A8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2400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การคิดค่าทดแทน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19084" y="3173943"/>
            <a:ext cx="4858247" cy="584775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ดังนั้น </a:t>
            </a:r>
            <a:r>
              <a:rPr lang="th-TH" sz="1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1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มีการสูญเสียสมรรถภาพของทั้งร่างกายในรายนี้ร้อยละ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</a:p>
          <a:p>
            <a:pPr algn="ctr"/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ได้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ค่าทดแทน =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 </a:t>
            </a:r>
            <a:r>
              <a:rPr lang="en-US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x 2 = </a:t>
            </a:r>
            <a:r>
              <a:rPr lang="en-US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เดือน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2980" y="4065191"/>
            <a:ext cx="5009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แจ้งสำนักงาน</a:t>
            </a:r>
            <a:r>
              <a:rPr lang="th-TH" sz="16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ประกันสังคมจังหวัด เพื่อ</a:t>
            </a:r>
            <a:r>
              <a:rPr lang="th-TH" sz="16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เข้าขั้นตอนการ</a:t>
            </a:r>
            <a:r>
              <a:rPr lang="th-TH" sz="16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ใช้กองทุน</a:t>
            </a:r>
            <a:r>
              <a:rPr lang="th-TH" sz="16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เงินทดแทน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32" name="Oval 31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>
                  <a:latin typeface="Browallia New" panose="020B0604020202020204" pitchFamily="34" charset="-34"/>
                  <a:cs typeface="Browallia New" panose="020B0604020202020204" pitchFamily="34" charset="-34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37221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0" name="Google Shape;389;p26"/>
          <p:cNvGrpSpPr/>
          <p:nvPr/>
        </p:nvGrpSpPr>
        <p:grpSpPr>
          <a:xfrm>
            <a:off x="-1" y="484174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99103" y="362891"/>
            <a:ext cx="5014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เปรียบเทียบค่าการสูญเสียฯของการได้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ยินทั้งสอง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ข้างกับค่าการสูญเสียสมรรถภาพของ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996" y="500709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</a:t>
            </a:r>
            <a:r>
              <a:rPr lang="th-TH" sz="1800" b="1" dirty="0" smtClean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 </a:t>
            </a:r>
            <a:endParaRPr lang="th-TH" sz="1800" b="1" dirty="0">
              <a:solidFill>
                <a:schemeClr val="bg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493389"/>
              </p:ext>
            </p:extLst>
          </p:nvPr>
        </p:nvGraphicFramePr>
        <p:xfrm>
          <a:off x="165468" y="940744"/>
          <a:ext cx="6478629" cy="4052674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1535107"/>
                <a:gridCol w="1686681"/>
                <a:gridCol w="1453091"/>
                <a:gridCol w="1803750"/>
              </a:tblGrid>
              <a:tr h="22258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258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การได้ยินทั้งสองข้าง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ของทั้งร่างกาย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การได้ยินทั้งสองข้าง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ของทั้งร่างกาย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0-1.7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50.0-53.1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1.8-4.2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53.2-55.7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4.3-7.4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55.8-58.8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7.5-9.9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58.9-61.4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10.0-13.1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61.5-64.5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13.2-15.9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64.6-67.1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16.0-18.8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67.2-70.0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18.9-21.4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70.1-72.8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21.5-24.5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72.9-75.9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24.6-27.1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76.0-78.5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27.2-30.0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78.6-81.7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30.1-32.8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81.8-84.2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32.9-35.9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84.3-87.4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36.0-38.5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87.5-89.9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38.6-41.7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90.0-93.1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41.8-44.2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93.2-95.7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44.3-47.4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95.8-98.8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47.5-49.9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98.9-100.0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5468" y="1579417"/>
            <a:ext cx="3221788" cy="2146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555962" y="1794102"/>
            <a:ext cx="0" cy="580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80925" y="2097547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1.9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26" name="Oval 25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>
                  <a:latin typeface="Browallia New" panose="020B0604020202020204" pitchFamily="34" charset="-34"/>
                  <a:cs typeface="Browallia New" panose="020B0604020202020204" pitchFamily="34" charset="-34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86257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3095" y="1405762"/>
            <a:ext cx="538877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 </a:t>
            </a:r>
            <a:r>
              <a:rPr lang="en-US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</a:t>
            </a:r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 </a:t>
            </a:r>
            <a:r>
              <a:rPr lang="en-US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DSHL </a:t>
            </a:r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ทั้ง 4 </a:t>
            </a:r>
            <a:r>
              <a:rPr lang="th-TH" sz="24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ความถี่ของหูแต่ละ</a:t>
            </a:r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ข้างไม่เกิน 100 </a:t>
            </a:r>
            <a:r>
              <a:rPr lang="en-US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dB</a:t>
            </a:r>
            <a:endParaRPr lang="th-TH" sz="2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8066" name="Google Shape;189;p12"/>
          <p:cNvSpPr txBox="1">
            <a:spLocks noGrp="1"/>
          </p:cNvSpPr>
          <p:nvPr>
            <p:ph type="title"/>
          </p:nvPr>
        </p:nvSpPr>
        <p:spPr>
          <a:xfrm>
            <a:off x="291704" y="491729"/>
            <a:ext cx="5024403" cy="573881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FFFF"/>
              </a:buClr>
            </a:pPr>
            <a:r>
              <a:rPr lang="th-TH" sz="2400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กรณีศึกษาตัวอย่างการประเมินการ</a:t>
            </a:r>
            <a:r>
              <a:rPr lang="th-TH" sz="2400" dirty="0" smtClean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สูญเสียฯ  (3)</a:t>
            </a:r>
            <a:endParaRPr lang="th-TH" sz="2400" dirty="0">
              <a:solidFill>
                <a:srgbClr val="FFFFFF"/>
              </a:solidFill>
              <a:latin typeface="Browallia New" panose="020B0604020202020204" pitchFamily="34" charset="-34"/>
              <a:ea typeface="Roboto Condensed" panose="020B0604020202020204" charset="0"/>
              <a:cs typeface="Browallia New" panose="020B0604020202020204" pitchFamily="34" charset="-34"/>
              <a:sym typeface="Roboto Condensed" panose="020B0604020202020204" charset="0"/>
            </a:endParaRPr>
          </a:p>
        </p:txBody>
      </p:sp>
      <p:grpSp>
        <p:nvGrpSpPr>
          <p:cNvPr id="88068" name="Google Shape;194;p12"/>
          <p:cNvGrpSpPr>
            <a:grpSpLocks/>
          </p:cNvGrpSpPr>
          <p:nvPr/>
        </p:nvGrpSpPr>
        <p:grpSpPr bwMode="auto">
          <a:xfrm>
            <a:off x="80963" y="613173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grpSp>
        <p:nvGrpSpPr>
          <p:cNvPr id="22" name="Google Shape;389;p26"/>
          <p:cNvGrpSpPr/>
          <p:nvPr/>
        </p:nvGrpSpPr>
        <p:grpSpPr>
          <a:xfrm>
            <a:off x="0" y="1296785"/>
            <a:ext cx="1712785" cy="681349"/>
            <a:chOff x="-1535283" y="1287960"/>
            <a:chExt cx="11486579" cy="2067200"/>
          </a:xfrm>
        </p:grpSpPr>
        <p:sp>
          <p:nvSpPr>
            <p:cNvPr id="24" name="Google Shape;391;p26"/>
            <p:cNvSpPr/>
            <p:nvPr/>
          </p:nvSpPr>
          <p:spPr>
            <a:xfrm rot="10800000" flipH="1">
              <a:off x="-308908" y="1527711"/>
              <a:ext cx="9030597" cy="141312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3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5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6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7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76213" y="1388854"/>
            <a:ext cx="1759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3</a:t>
            </a:r>
            <a:endParaRPr lang="th-TH" sz="2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556864"/>
              </p:ext>
            </p:extLst>
          </p:nvPr>
        </p:nvGraphicFramePr>
        <p:xfrm>
          <a:off x="585277" y="1900275"/>
          <a:ext cx="5264344" cy="2166131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1500202"/>
                <a:gridCol w="1882071"/>
                <a:gridCol w="1882071"/>
              </a:tblGrid>
              <a:tr h="4630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8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ความถี่</a:t>
                      </a:r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/>
                      </a:r>
                      <a:b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</a:br>
                      <a:r>
                        <a:rPr lang="th-TH" sz="16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(เฮิรตซ์)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8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ผลตรวจวัดระดับการได้ยิน </a:t>
                      </a:r>
                      <a:r>
                        <a:rPr lang="th-TH" sz="18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</a:t>
                      </a:r>
                      <a:r>
                        <a:rPr lang="th-TH" sz="18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เดซิเบล</a:t>
                      </a:r>
                      <a:r>
                        <a:rPr lang="th-TH" sz="1800" b="1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)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77345">
                <a:tc vMerge="1">
                  <a:txBody>
                    <a:bodyPr/>
                    <a:lstStyle/>
                    <a:p>
                      <a:pPr algn="ctr" fontAlgn="t"/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หูขวา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หูซ้าย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500</a:t>
                      </a:r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1,000</a:t>
                      </a:r>
                      <a:endParaRPr lang="th-TH" sz="1800" b="0" i="0" u="none" strike="noStrike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2,000</a:t>
                      </a:r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3,000</a:t>
                      </a:r>
                      <a:endParaRPr lang="th-TH" sz="1800" b="0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</a:tr>
              <a:tr h="27734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endParaRPr lang="th-TH" sz="1800" b="1" i="0" u="none" strike="noStrike" dirty="0">
                        <a:solidFill>
                          <a:srgbClr val="333333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525" marR="9525" marT="9525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800" b="0" i="0" u="none" strike="noStrike" dirty="0">
                          <a:solidFill>
                            <a:srgbClr val="333333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" name="Rounded Rectangle 31"/>
          <p:cNvSpPr/>
          <p:nvPr/>
        </p:nvSpPr>
        <p:spPr>
          <a:xfrm>
            <a:off x="571603" y="4137331"/>
            <a:ext cx="537777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1) บันทึกผลการได้ยินที่ความถี่ 500, 1000, 2000 และ 3000 เฮิรตซ์</a:t>
            </a:r>
          </a:p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หา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 </a:t>
            </a:r>
            <a:r>
              <a:rPr lang="en-US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DSHL*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รวมค่าระดับการได้ยินทั้ง 4 ความถี่ของหูแต่ละข้าง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10595" y="3444490"/>
            <a:ext cx="1163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 ปกติ</a:t>
            </a:r>
          </a:p>
          <a:p>
            <a:r>
              <a:rPr lang="th-TH" sz="160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หู</a:t>
            </a:r>
            <a:r>
              <a:rPr lang="th-TH" sz="1600" dirty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ซ้าย ผิดปกติ</a:t>
            </a:r>
          </a:p>
        </p:txBody>
      </p:sp>
      <p:sp>
        <p:nvSpPr>
          <p:cNvPr id="3" name="Isosceles Triangle 2"/>
          <p:cNvSpPr/>
          <p:nvPr/>
        </p:nvSpPr>
        <p:spPr>
          <a:xfrm rot="2646084">
            <a:off x="5777395" y="-115055"/>
            <a:ext cx="1565373" cy="777536"/>
          </a:xfrm>
          <a:prstGeom prst="triangle">
            <a:avLst>
              <a:gd name="adj" fmla="val 51554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30" name="Group 29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31" name="TextBox 30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>
                  <a:latin typeface="Browallia New" panose="020B0604020202020204" pitchFamily="34" charset="-34"/>
                  <a:cs typeface="Browallia New" panose="020B0604020202020204" pitchFamily="34" charset="-34"/>
                </a:rPr>
                <a:t>3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19181065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4" name="TextBox 3"/>
          <p:cNvSpPr txBox="1"/>
          <p:nvPr/>
        </p:nvSpPr>
        <p:spPr>
          <a:xfrm>
            <a:off x="513013" y="1555112"/>
            <a:ext cx="5662165" cy="8104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 มี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ระดับการได้ยิน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90 เดซิเบล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sz="2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สูญเสียการได้ยินร้อยละ </a:t>
            </a:r>
            <a:r>
              <a:rPr lang="th-TH" sz="2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</a:t>
            </a:r>
            <a:endParaRPr lang="th-TH" sz="2200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ts val="2800"/>
              </a:lnSpc>
            </a:pP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หู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ซ้าย มี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ระดับการได้ยิน </a:t>
            </a:r>
            <a:r>
              <a:rPr lang="th-TH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100 </a:t>
            </a:r>
            <a:r>
              <a:rPr lang="th-TH" sz="22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เดซิเบล </a:t>
            </a:r>
            <a:r>
              <a:rPr lang="en-US" sz="22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sz="2200" u="sng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สูญเสียการได้ยินร้อยละ </a:t>
            </a:r>
            <a:r>
              <a:rPr lang="th-TH" sz="2200" u="sng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</a:t>
            </a:r>
            <a:endParaRPr lang="th-TH" sz="2200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16" name="Google Shape;1292;p46"/>
          <p:cNvGrpSpPr/>
          <p:nvPr/>
        </p:nvGrpSpPr>
        <p:grpSpPr>
          <a:xfrm>
            <a:off x="6213053" y="2182290"/>
            <a:ext cx="433992" cy="422729"/>
            <a:chOff x="5916675" y="927975"/>
            <a:chExt cx="516350" cy="502950"/>
          </a:xfrm>
        </p:grpSpPr>
        <p:sp>
          <p:nvSpPr>
            <p:cNvPr id="18" name="Google Shape;1293;p46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38100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94;p46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38100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301;p46"/>
          <p:cNvSpPr/>
          <p:nvPr/>
        </p:nvSpPr>
        <p:spPr>
          <a:xfrm>
            <a:off x="5676200" y="139264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C7D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224444" y="747616"/>
            <a:ext cx="642260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นำ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ค่า </a:t>
            </a:r>
            <a:r>
              <a:rPr lang="en-US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DSHL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ไป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เปรียบเทียบกับ</a:t>
            </a:r>
            <a:r>
              <a:rPr lang="th-TH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1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เพื่อหาค่าร้อยละของการสูญเสียสมรรถภาพของการได้ยินข้าง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เดียว</a:t>
            </a:r>
            <a:endParaRPr lang="th-TH" sz="18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24444" y="2844738"/>
            <a:ext cx="642260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4">
                <a:lumMod val="9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4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)   นำ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ผลรวมระดับการได้ยินหรือค่า </a:t>
            </a:r>
            <a:r>
              <a:rPr lang="en-US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DSHL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ของ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หูข้างที่ดีกว่าและหูข้างที่เลวกว่าจากข้อ 2) ไปเปรียบเทียบกับ</a:t>
            </a:r>
            <a:r>
              <a:rPr lang="th-TH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2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เพื่อหาร้อยละของการสูญเสียสมรรถภาพของ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การได้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2 ข้าง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3013" y="3601146"/>
            <a:ext cx="5662165" cy="12464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หู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ข้างที่ดีกว่า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= 100 เดซิเบล (หูซ้าย)</a:t>
            </a:r>
          </a:p>
          <a:p>
            <a:pPr>
              <a:lnSpc>
                <a:spcPts val="2100"/>
              </a:lnSpc>
            </a:pP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 หู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ข้างที่เลวกว่า =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90 เดซิเบล (หูขวา)</a:t>
            </a:r>
          </a:p>
          <a:p>
            <a:pPr algn="thaiDist"/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   เมื่อเปรียบเทียบกับ</a:t>
            </a:r>
            <a:r>
              <a:rPr lang="th-TH" sz="20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20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20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จะได้การ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สูญเสียสมรรถภาพของการได้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ข้าง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เท่ากับ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</a:t>
            </a:r>
            <a:r>
              <a:rPr lang="th-TH" sz="20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ละ </a:t>
            </a:r>
            <a:r>
              <a:rPr lang="th-TH" sz="20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</a:t>
            </a:r>
            <a:endParaRPr lang="th-TH" sz="2000" b="1" u="sng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3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15391" y="2339457"/>
            <a:ext cx="4607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***ระดับการได้ยิน </a:t>
            </a:r>
            <a:r>
              <a:rPr lang="en-US" sz="1600" u="sng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&lt;</a:t>
            </a:r>
            <a:r>
              <a:rPr lang="th-TH" sz="160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100 ร้อยละการสูญเสียฯ เท่ากับ 0 </a:t>
            </a:r>
            <a:endParaRPr lang="th-TH" sz="1600" dirty="0">
              <a:solidFill>
                <a:srgbClr val="FF000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30" name="Oval 29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3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47771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89;p26"/>
          <p:cNvGrpSpPr/>
          <p:nvPr/>
        </p:nvGrpSpPr>
        <p:grpSpPr>
          <a:xfrm>
            <a:off x="55659" y="500076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05255" y="516611"/>
            <a:ext cx="540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สูญเสียการได้ยินข้างเดียว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Monaural Hearing Loss and Impairment (%)*)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656" y="516611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1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1128" y="862198"/>
          <a:ext cx="6386407" cy="4183588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869157"/>
                <a:gridCol w="1262168"/>
                <a:gridCol w="1027869"/>
                <a:gridCol w="1189106"/>
                <a:gridCol w="748229"/>
                <a:gridCol w="1289878"/>
              </a:tblGrid>
              <a:tr h="2623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DSHL</a:t>
                      </a:r>
                      <a:r>
                        <a:rPr lang="en-US" sz="1100" b="1" u="none" strike="noStrike" baseline="300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+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1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69.3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78.8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80.6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82.5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48.9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50.5</a:t>
                      </a:r>
                      <a:endParaRPr lang="th-TH" sz="1100" b="0" i="0" u="none" strike="noStrike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52.2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26.2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28.1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63.8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99.4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65.6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368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100.0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337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31.9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280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67.5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h-TH" sz="11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ตั้งแต่ 368 ขึ้นไป หรือมากกว่า</a:t>
                      </a:r>
                      <a:endParaRPr lang="th-TH" sz="11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2850" marR="2850" marT="285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15769" y="1130850"/>
            <a:ext cx="2108604" cy="159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480242" y="1271709"/>
            <a:ext cx="0" cy="580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11339" y="1575154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หูซ้าย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3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940156" y="1271709"/>
            <a:ext cx="0" cy="580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71253" y="1575154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หูขวา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41" name="Oval 40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3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5859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Google Shape;189;p12"/>
          <p:cNvSpPr txBox="1">
            <a:spLocks noGrp="1"/>
          </p:cNvSpPr>
          <p:nvPr>
            <p:ph type="title"/>
          </p:nvPr>
        </p:nvSpPr>
        <p:spPr>
          <a:xfrm>
            <a:off x="337199" y="365522"/>
            <a:ext cx="4813699" cy="573881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Roboto Condensed" panose="020B0604020202020204" charset="0"/>
              <a:buNone/>
            </a:pPr>
            <a:r>
              <a:rPr lang="th-TH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การแปลผลตรวจสมรรถภาพการได้ยินเสื่อมจากเสียงดัง (ต่อ)</a:t>
            </a:r>
          </a:p>
        </p:txBody>
      </p:sp>
      <p:sp>
        <p:nvSpPr>
          <p:cNvPr id="67587" name="Google Shape;192;p12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EAC2C651-23E5-428F-9418-79F13E729655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5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grpSp>
        <p:nvGrpSpPr>
          <p:cNvPr id="67588" name="Google Shape;194;p12"/>
          <p:cNvGrpSpPr>
            <a:grpSpLocks/>
          </p:cNvGrpSpPr>
          <p:nvPr/>
        </p:nvGrpSpPr>
        <p:grpSpPr bwMode="auto">
          <a:xfrm>
            <a:off x="80963" y="613173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24" name="Google Shape;193;p12"/>
          <p:cNvSpPr txBox="1">
            <a:spLocks noGrp="1"/>
          </p:cNvSpPr>
          <p:nvPr>
            <p:ph type="body" idx="1"/>
          </p:nvPr>
        </p:nvSpPr>
        <p:spPr>
          <a:xfrm>
            <a:off x="248841" y="1437085"/>
            <a:ext cx="6312694" cy="1134665"/>
          </a:xfrm>
          <a:ln>
            <a:solidFill>
              <a:srgbClr val="3F5378"/>
            </a:solidFill>
          </a:ln>
        </p:spPr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th-TH" sz="1800" b="1" dirty="0">
                <a:solidFill>
                  <a:srgbClr val="FF98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2. วิเคราะห์ความต่อเนื่องของผลตรวจสมรรถภาพการได้ยิน</a:t>
            </a:r>
          </a:p>
          <a:p>
            <a:pPr marL="0" indent="0" algn="thaiDist">
              <a:buClr>
                <a:schemeClr val="dk1"/>
              </a:buClr>
              <a:buSzPts val="1100"/>
              <a:buNone/>
              <a:defRPr/>
            </a:pPr>
            <a:r>
              <a:rPr lang="th-TH" sz="1350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แยกผลตรวจสมรรถภาพการได้ยินของพนักงานที่มีความผิดปกติในแต่ละปี โดยระบุรายละเอียดข้อมูล เช่น แผนก อายุ พฤติกรรมเสี่ยง การสูบบุหรี่ อุบัติเหตุที่เกี่ยวข้องกับหู โรคประจำตัว (เบาหวาน ความดัน) และลักษณะความผิดปกติของหูแบบละเอียด (หูขวา หูซ้าย ความถี่ 500-8000 </a:t>
            </a:r>
            <a:r>
              <a:rPr lang="th-TH" sz="1350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เฮิรตซ์ </a:t>
            </a:r>
            <a:r>
              <a:rPr lang="th-TH" sz="1350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ระดับความดัง 0-100 เดซิเบล)</a:t>
            </a:r>
          </a:p>
        </p:txBody>
      </p:sp>
      <p:sp>
        <p:nvSpPr>
          <p:cNvPr id="67590" name="Rectangle 4"/>
          <p:cNvSpPr>
            <a:spLocks noChangeArrowheads="1"/>
          </p:cNvSpPr>
          <p:nvPr/>
        </p:nvSpPr>
        <p:spPr bwMode="auto">
          <a:xfrm>
            <a:off x="6211491" y="3523060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8E8E8E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>
              <a:solidFill>
                <a:srgbClr val="8E8E8E"/>
              </a:solidFill>
            </a:endParaRPr>
          </a:p>
        </p:txBody>
      </p:sp>
      <p:sp>
        <p:nvSpPr>
          <p:cNvPr id="67591" name="Rectangle 26"/>
          <p:cNvSpPr>
            <a:spLocks noChangeArrowheads="1"/>
          </p:cNvSpPr>
          <p:nvPr/>
        </p:nvSpPr>
        <p:spPr bwMode="auto">
          <a:xfrm>
            <a:off x="5988844" y="3665935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263248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/>
          </a:p>
        </p:txBody>
      </p:sp>
      <p:sp>
        <p:nvSpPr>
          <p:cNvPr id="67592" name="Rectangle 27"/>
          <p:cNvSpPr>
            <a:spLocks noChangeArrowheads="1"/>
          </p:cNvSpPr>
          <p:nvPr/>
        </p:nvSpPr>
        <p:spPr bwMode="auto">
          <a:xfrm>
            <a:off x="6330554" y="3756422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263248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/>
          </a:p>
        </p:txBody>
      </p:sp>
      <p:sp>
        <p:nvSpPr>
          <p:cNvPr id="67593" name="Rectangle 28"/>
          <p:cNvSpPr>
            <a:spLocks noChangeArrowheads="1"/>
          </p:cNvSpPr>
          <p:nvPr/>
        </p:nvSpPr>
        <p:spPr bwMode="auto">
          <a:xfrm>
            <a:off x="5913835" y="3848100"/>
            <a:ext cx="83462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8E8E8E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>
              <a:solidFill>
                <a:srgbClr val="8E8E8E"/>
              </a:solidFill>
            </a:endParaRPr>
          </a:p>
        </p:txBody>
      </p:sp>
      <p:sp>
        <p:nvSpPr>
          <p:cNvPr id="67594" name="Rectangle 29"/>
          <p:cNvSpPr>
            <a:spLocks noChangeArrowheads="1"/>
          </p:cNvSpPr>
          <p:nvPr/>
        </p:nvSpPr>
        <p:spPr bwMode="auto">
          <a:xfrm>
            <a:off x="6201966" y="3899297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FF9800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>
              <a:solidFill>
                <a:srgbClr val="FF98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72653" y="2808685"/>
          <a:ext cx="5262564" cy="2264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536"/>
                <a:gridCol w="391706"/>
                <a:gridCol w="817367"/>
                <a:gridCol w="604536"/>
                <a:gridCol w="846268"/>
                <a:gridCol w="648049"/>
                <a:gridCol w="864065"/>
                <a:gridCol w="486037"/>
              </a:tblGrid>
              <a:tr h="617202">
                <a:tc>
                  <a:txBody>
                    <a:bodyPr/>
                    <a:lstStyle/>
                    <a:p>
                      <a:pPr algn="ctr"/>
                      <a:r>
                        <a:rPr lang="th-TH" sz="1200" dirty="0" smtClean="0"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แผนก</a:t>
                      </a:r>
                      <a:endParaRPr lang="th-TH" sz="1200" dirty="0"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78" marR="68578" marT="34281" marB="34281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 smtClean="0"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อายุ</a:t>
                      </a:r>
                      <a:endParaRPr lang="th-TH" sz="1200" dirty="0"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78" marR="68578" marT="34281" marB="34281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 smtClean="0"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พฤติกรรมเสี่ยงในการทำงาน</a:t>
                      </a:r>
                      <a:endParaRPr lang="th-TH" sz="1200" dirty="0"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78" marR="68578" marT="34281" marB="34281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 smtClean="0"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การสูบบุหรี่</a:t>
                      </a:r>
                      <a:endParaRPr lang="th-TH" sz="1200" dirty="0"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78" marR="68578" marT="34281" marB="34281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 smtClean="0"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อุบัติเหตุที่เกี่ยวข้องกับหู </a:t>
                      </a:r>
                      <a:endParaRPr lang="th-TH" sz="1200" dirty="0"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78" marR="68578" marT="34281" marB="34281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 smtClean="0"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โรคประจำตัว </a:t>
                      </a:r>
                      <a:endParaRPr lang="th-TH" sz="1200" dirty="0"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78" marR="68578" marT="34281" marB="34281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 smtClean="0"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ลักษณะความผิดปกติของหู </a:t>
                      </a:r>
                      <a:endParaRPr lang="th-TH" sz="1200" dirty="0"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78" marR="68578" marT="34281" marB="34281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 smtClean="0"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หมายเหตุ</a:t>
                      </a:r>
                      <a:endParaRPr lang="th-TH" sz="1200" dirty="0"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78" marR="68578" marT="34281" marB="34281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29479"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9479"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/>
                </a:tc>
              </a:tr>
              <a:tr h="329479"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9479">
                <a:tc>
                  <a:txBody>
                    <a:bodyPr/>
                    <a:lstStyle/>
                    <a:p>
                      <a:endParaRPr lang="th-TH" sz="110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/>
                    </a:p>
                  </a:txBody>
                  <a:tcPr marL="68578" marR="68578" marT="34281" marB="34281"/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/>
                </a:tc>
              </a:tr>
              <a:tr h="329479"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100" dirty="0"/>
                    </a:p>
                  </a:txBody>
                  <a:tcPr marL="68578" marR="68578" marT="34281" marB="3428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6-Point Star 3"/>
          <p:cNvSpPr/>
          <p:nvPr/>
        </p:nvSpPr>
        <p:spPr>
          <a:xfrm>
            <a:off x="1303735" y="3199210"/>
            <a:ext cx="2683669" cy="1877615"/>
          </a:xfrm>
          <a:prstGeom prst="star6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ตัวอย่างตาราง</a:t>
            </a:r>
          </a:p>
          <a:p>
            <a:pPr algn="ctr">
              <a:defRPr/>
            </a:pP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วิเคราะห์ความผิดปกติต่อเนื่อง</a:t>
            </a:r>
          </a:p>
        </p:txBody>
      </p:sp>
      <p:grpSp>
        <p:nvGrpSpPr>
          <p:cNvPr id="67661" name="Google Shape;250;p17"/>
          <p:cNvGrpSpPr>
            <a:grpSpLocks/>
          </p:cNvGrpSpPr>
          <p:nvPr/>
        </p:nvGrpSpPr>
        <p:grpSpPr bwMode="auto">
          <a:xfrm>
            <a:off x="5557838" y="275035"/>
            <a:ext cx="1190625" cy="1191815"/>
            <a:chOff x="6643075" y="3664250"/>
            <a:chExt cx="407950" cy="407975"/>
          </a:xfrm>
        </p:grpSpPr>
        <p:sp>
          <p:nvSpPr>
            <p:cNvPr id="33" name="Google Shape;251;p17"/>
            <p:cNvSpPr/>
            <p:nvPr/>
          </p:nvSpPr>
          <p:spPr>
            <a:xfrm>
              <a:off x="6794016" y="3815050"/>
              <a:ext cx="211318" cy="211527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34" name="Google Shape;252;p17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35" name="Google Shape;258;p17"/>
          <p:cNvSpPr/>
          <p:nvPr/>
        </p:nvSpPr>
        <p:spPr>
          <a:xfrm>
            <a:off x="5331619" y="847725"/>
            <a:ext cx="185738" cy="177404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sp>
        <p:nvSpPr>
          <p:cNvPr id="36" name="Google Shape;259;p17"/>
          <p:cNvSpPr/>
          <p:nvPr/>
        </p:nvSpPr>
        <p:spPr>
          <a:xfrm rot="2697322">
            <a:off x="6224587" y="1469232"/>
            <a:ext cx="282179" cy="270272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sp>
        <p:nvSpPr>
          <p:cNvPr id="37" name="Google Shape;260;p17"/>
          <p:cNvSpPr/>
          <p:nvPr/>
        </p:nvSpPr>
        <p:spPr>
          <a:xfrm>
            <a:off x="6625829" y="1204913"/>
            <a:ext cx="113109" cy="108347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sp>
        <p:nvSpPr>
          <p:cNvPr id="38" name="Google Shape;261;p17"/>
          <p:cNvSpPr/>
          <p:nvPr/>
        </p:nvSpPr>
        <p:spPr>
          <a:xfrm rot="1280149">
            <a:off x="5336382" y="1260872"/>
            <a:ext cx="113110" cy="108347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36527218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89;p26"/>
          <p:cNvGrpSpPr/>
          <p:nvPr/>
        </p:nvGrpSpPr>
        <p:grpSpPr>
          <a:xfrm>
            <a:off x="0" y="492125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17195" y="352387"/>
            <a:ext cx="5408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คำนวณ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การสูญเสียสมรรถภาพของการได้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 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 </a:t>
            </a:r>
          </a:p>
          <a:p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en-US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computation of Binaural Hearing Impairment)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997" y="508660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</a:t>
            </a:r>
            <a:r>
              <a:rPr lang="th-TH" sz="1800" b="1" dirty="0" smtClean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 </a:t>
            </a:r>
            <a:endParaRPr lang="th-TH" sz="1800" b="1" dirty="0">
              <a:solidFill>
                <a:schemeClr val="bg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4869"/>
          <a:stretch/>
        </p:blipFill>
        <p:spPr>
          <a:xfrm rot="5400000">
            <a:off x="1558185" y="-366994"/>
            <a:ext cx="4038294" cy="6561336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124107" y="4761388"/>
            <a:ext cx="9064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หูข้างที่ดีกว่า</a:t>
            </a:r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720581" y="2630152"/>
            <a:ext cx="109110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หูข้างที่แลวกว่า</a:t>
            </a:r>
            <a:endParaRPr lang="th-TH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2103" y="987987"/>
            <a:ext cx="1043174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100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dB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(หูซ้าย)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4464" y="4770619"/>
            <a:ext cx="99386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90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dB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(หูขวา)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437739" y="908067"/>
            <a:ext cx="159026" cy="13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Oval 16"/>
          <p:cNvSpPr/>
          <p:nvPr/>
        </p:nvSpPr>
        <p:spPr>
          <a:xfrm>
            <a:off x="545724" y="4638733"/>
            <a:ext cx="159026" cy="131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Oval 17"/>
          <p:cNvSpPr/>
          <p:nvPr/>
        </p:nvSpPr>
        <p:spPr>
          <a:xfrm>
            <a:off x="537411" y="894043"/>
            <a:ext cx="159026" cy="13188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TextBox 18"/>
          <p:cNvSpPr txBox="1"/>
          <p:nvPr/>
        </p:nvSpPr>
        <p:spPr>
          <a:xfrm>
            <a:off x="2596433" y="1553467"/>
            <a:ext cx="1170821" cy="369332"/>
          </a:xfrm>
          <a:prstGeom prst="rect">
            <a:avLst/>
          </a:prstGeom>
          <a:solidFill>
            <a:srgbClr val="99FFCC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 0</a:t>
            </a:r>
            <a:endParaRPr lang="th-TH" sz="18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10" name="Elbow Connector 9"/>
          <p:cNvCxnSpPr>
            <a:stCxn id="15" idx="1"/>
            <a:endCxn id="17" idx="5"/>
          </p:cNvCxnSpPr>
          <p:nvPr/>
        </p:nvCxnSpPr>
        <p:spPr>
          <a:xfrm rot="10800000">
            <a:off x="681462" y="4751306"/>
            <a:ext cx="413003" cy="173202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7" idx="1"/>
            <a:endCxn id="8" idx="5"/>
          </p:cNvCxnSpPr>
          <p:nvPr/>
        </p:nvCxnSpPr>
        <p:spPr>
          <a:xfrm rot="10800000">
            <a:off x="573477" y="1020640"/>
            <a:ext cx="1108627" cy="121236"/>
          </a:xfrm>
          <a:prstGeom prst="bent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19" idx="1"/>
            <a:endCxn id="18" idx="5"/>
          </p:cNvCxnSpPr>
          <p:nvPr/>
        </p:nvCxnSpPr>
        <p:spPr>
          <a:xfrm rot="10800000">
            <a:off x="673149" y="1006617"/>
            <a:ext cx="1923285" cy="731517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3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16924" y="1039954"/>
            <a:ext cx="0" cy="3571172"/>
          </a:xfrm>
          <a:prstGeom prst="straightConnector1">
            <a:avLst/>
          </a:prstGeom>
          <a:ln>
            <a:solidFill>
              <a:srgbClr val="66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52" name="Oval 51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3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3129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0" descr="Image result for sky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8" y="660548"/>
            <a:ext cx="6858000" cy="186836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7" name="Google Shape;1301;p46"/>
          <p:cNvSpPr/>
          <p:nvPr/>
        </p:nvSpPr>
        <p:spPr>
          <a:xfrm>
            <a:off x="5676200" y="1392643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38100" cap="rnd" cmpd="sng">
            <a:solidFill>
              <a:srgbClr val="C7D3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224444" y="747616"/>
            <a:ext cx="6422601" cy="71508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  <a:r>
              <a:rPr lang="th-TH" sz="18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) 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นำผลร้อยละของการสูญเสียสมรรถภาพของการได้ยินของหูทั้ง 2 ข้าง จากข้อ 4) </a:t>
            </a:r>
            <a:b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ไปเปรียบเทียบกับ</a:t>
            </a:r>
            <a:r>
              <a:rPr lang="th-TH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3</a:t>
            </a:r>
            <a:r>
              <a:rPr lang="th-TH" sz="18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เพื่อหาร้อยละของการสูญเสียสมรรถภาพของทั้งร่างกาย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417" y="171357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3 </a:t>
            </a:r>
            <a:endParaRPr lang="th-TH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1241" y="1504907"/>
            <a:ext cx="5673245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thaiDist">
              <a:lnSpc>
                <a:spcPts val="2400"/>
              </a:lnSpc>
            </a:pPr>
            <a:r>
              <a:rPr lang="th-TH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3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 เมื่อเปรียบเทียบกับ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</a:t>
            </a:r>
            <a:r>
              <a:rPr lang="th-TH" sz="2000" u="sng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 </a:t>
            </a:r>
            <a:r>
              <a:rPr lang="th-TH" sz="2000" u="sng" dirty="0" smtClean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พบว่า</a:t>
            </a:r>
            <a:r>
              <a:rPr lang="th-TH" sz="20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มีค่าการสูญเสีย</a:t>
            </a:r>
            <a:r>
              <a:rPr lang="th-TH" sz="20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สมรรถภาพของ</a:t>
            </a:r>
            <a:r>
              <a:rPr lang="th-TH" sz="20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  <a:r>
              <a:rPr lang="th-TH" sz="2000" b="1" dirty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ร้อยละ </a:t>
            </a:r>
            <a:r>
              <a:rPr lang="th-TH" sz="2000" b="1" dirty="0" smtClean="0">
                <a:solidFill>
                  <a:schemeClr val="accent5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0</a:t>
            </a:r>
            <a:endParaRPr lang="th-TH" sz="1800" b="1" u="sng" dirty="0">
              <a:solidFill>
                <a:schemeClr val="accent5">
                  <a:lumMod val="75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29" name="Google Shape;426;p27"/>
          <p:cNvSpPr/>
          <p:nvPr/>
        </p:nvSpPr>
        <p:spPr>
          <a:xfrm flipH="1">
            <a:off x="224444" y="2650281"/>
            <a:ext cx="1968119" cy="388913"/>
          </a:xfrm>
          <a:prstGeom prst="rect">
            <a:avLst/>
          </a:prstGeom>
          <a:solidFill>
            <a:srgbClr val="92A8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2400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การคิดค่าทดแทน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19084" y="3173943"/>
            <a:ext cx="4858247" cy="1323439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ดังนั้น </a:t>
            </a:r>
            <a:r>
              <a:rPr lang="th-TH" sz="1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cs typeface="Browallia New" panose="020B0604020202020204" pitchFamily="34" charset="-34"/>
              </a:rPr>
              <a:t>กรณีศึกษา 3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มีการสูญเสียสมรรถภาพของทั้งร่างกายในรายนี้ร้อยละ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</a:t>
            </a:r>
          </a:p>
          <a:p>
            <a:pPr algn="ctr"/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ได้ค่าทดแทน = 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 </a:t>
            </a:r>
            <a:r>
              <a:rPr lang="en-US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x 2 = </a:t>
            </a:r>
            <a:r>
              <a:rPr lang="en-US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 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เดือน</a:t>
            </a:r>
          </a:p>
          <a:p>
            <a:pPr algn="ctr"/>
            <a:endParaRPr lang="th-TH" sz="1600" b="1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algn="ctr"/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จัด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ให้อยู่ในกลุ่มที่อาจเกิด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การเสื่อม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สมรรถภาพการได้ยิน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แล้ว </a:t>
            </a:r>
          </a:p>
          <a:p>
            <a:pPr algn="ctr"/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จึง</a:t>
            </a:r>
            <a:r>
              <a:rPr lang="th-TH" sz="1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ต้องส่งตรวจวินิจฉัยที่</a:t>
            </a:r>
            <a:r>
              <a:rPr lang="th-TH" sz="16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ชัดเจนและเฝ้าระวังต่อไป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32" name="Oval 31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3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33694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0"/>
            <a:ext cx="3864335" cy="40011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2">
                    <a:lumMod val="50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ขั้นตอนการประเมินการสูญเสียการได้ยิน (ต่อ)</a:t>
            </a:r>
            <a:endParaRPr lang="th-TH" sz="2000" b="1" dirty="0">
              <a:solidFill>
                <a:schemeClr val="accent2">
                  <a:lumMod val="50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30" name="Google Shape;389;p26"/>
          <p:cNvGrpSpPr/>
          <p:nvPr/>
        </p:nvGrpSpPr>
        <p:grpSpPr>
          <a:xfrm>
            <a:off x="-1" y="484174"/>
            <a:ext cx="1549831" cy="482747"/>
            <a:chOff x="-1535283" y="1697039"/>
            <a:chExt cx="11486579" cy="1658121"/>
          </a:xfrm>
          <a:solidFill>
            <a:schemeClr val="accent6">
              <a:lumMod val="75000"/>
            </a:schemeClr>
          </a:solidFill>
        </p:grpSpPr>
        <p:sp>
          <p:nvSpPr>
            <p:cNvPr id="32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99103" y="362891"/>
            <a:ext cx="5014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เปรียบเทียบค่าการสูญเสียฯของการได้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ยินทั้งสอง</a:t>
            </a:r>
            <a:r>
              <a:rPr lang="th-TH" sz="1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ข้างกับค่าการสูญเสียสมรรถภาพของ</a:t>
            </a:r>
            <a:r>
              <a:rPr lang="th-TH" sz="1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ทั้งร่างกาย</a:t>
            </a:r>
            <a:endParaRPr lang="th-TH" sz="1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996" y="500709"/>
            <a:ext cx="90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8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ตารางที่ </a:t>
            </a:r>
            <a:r>
              <a:rPr lang="th-TH" sz="1800" b="1" dirty="0" smtClean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 </a:t>
            </a:r>
            <a:endParaRPr lang="th-TH" sz="1800" b="1" dirty="0">
              <a:solidFill>
                <a:schemeClr val="bg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475626"/>
              </p:ext>
            </p:extLst>
          </p:nvPr>
        </p:nvGraphicFramePr>
        <p:xfrm>
          <a:off x="165468" y="940744"/>
          <a:ext cx="6478629" cy="4052674"/>
        </p:xfrm>
        <a:graphic>
          <a:graphicData uri="http://schemas.openxmlformats.org/drawingml/2006/table">
            <a:tbl>
              <a:tblPr>
                <a:tableStyleId>{E27665BA-8202-44FC-AD62-C9F0E3EA811A}</a:tableStyleId>
              </a:tblPr>
              <a:tblGrid>
                <a:gridCol w="1535107"/>
                <a:gridCol w="1686681"/>
                <a:gridCol w="1453091"/>
                <a:gridCol w="1803750"/>
              </a:tblGrid>
              <a:tr h="22258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ร้อยละการสูญเสียฯ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2584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การได้ยินทั้งสองข้าง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ของทั้งร่างกาย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การได้ยินทั้งสองข้าง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b="1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ของทั้งร่างกาย</a:t>
                      </a:r>
                      <a:endParaRPr lang="th-TH" sz="1200" b="1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0-1.7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50.0-53.1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1.8-4.2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53.2-55.7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4.3-7.4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55.8-58.8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7.5-9.9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58.9-61.4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10.0-13.1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61.5-64.5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13.2-15.9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64.6-67.1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16.0-18.8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67.2-70.0</a:t>
                      </a:r>
                      <a:endParaRPr lang="th-TH" sz="1200" b="0" i="0" u="none" strike="noStrike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18.9-21.4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70.1-72.8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21.5-24.5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72.9-75.9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24.6-27.1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76.0-78.5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27.2-30.0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78.6-81.7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30.1-32.8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81.8-84.2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32.9-35.9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84.3-87.4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36.0-38.5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87.5-89.9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38.6-41.7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90.0-93.1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41.8-44.2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93.2-95.7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44.3-47.4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16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95.8-98.8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34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0417"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47.5-49.9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17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98.9-100.0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1200" u="none" strike="noStrike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</a:t>
                      </a:r>
                      <a:endParaRPr lang="th-TH" sz="1200" b="0" i="0" u="none" strike="noStrike" dirty="0">
                        <a:solidFill>
                          <a:srgbClr val="000000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4034" marR="4034" marT="403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65468" y="1372113"/>
            <a:ext cx="3221788" cy="2146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555962" y="1586798"/>
            <a:ext cx="0" cy="580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80925" y="1890243"/>
            <a:ext cx="537809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</a:t>
            </a:r>
            <a:endParaRPr lang="th-TH" sz="1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269135" y="-45561"/>
            <a:ext cx="565265" cy="769441"/>
            <a:chOff x="-1800820" y="1403525"/>
            <a:chExt cx="565265" cy="769441"/>
          </a:xfrm>
        </p:grpSpPr>
        <p:sp>
          <p:nvSpPr>
            <p:cNvPr id="26" name="Oval 25"/>
            <p:cNvSpPr/>
            <p:nvPr/>
          </p:nvSpPr>
          <p:spPr>
            <a:xfrm>
              <a:off x="-1800820" y="1501455"/>
              <a:ext cx="565265" cy="55695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-1721379" y="1403525"/>
              <a:ext cx="3774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400" dirty="0" smtClean="0">
                  <a:latin typeface="Browallia New" panose="020B0604020202020204" pitchFamily="34" charset="-34"/>
                  <a:cs typeface="Browallia New" panose="020B0604020202020204" pitchFamily="34" charset="-34"/>
                </a:rPr>
                <a:t>3</a:t>
              </a:r>
              <a:endParaRPr lang="th-TH" sz="4400" dirty="0">
                <a:latin typeface="Browallia New" panose="020B0604020202020204" pitchFamily="34" charset="-34"/>
                <a:cs typeface="Browallia New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07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Google Shape;189;p12"/>
          <p:cNvSpPr txBox="1">
            <a:spLocks noGrp="1"/>
          </p:cNvSpPr>
          <p:nvPr>
            <p:ph type="title"/>
          </p:nvPr>
        </p:nvSpPr>
        <p:spPr>
          <a:xfrm>
            <a:off x="323850" y="472679"/>
            <a:ext cx="4643438" cy="573881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Roboto Condensed" panose="020B0604020202020204" charset="0"/>
              <a:buNone/>
            </a:pPr>
            <a:r>
              <a:rPr lang="th-TH" sz="210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การแปลผลตรวจสมรรถภาพการได้ยินเสื่อมจากเสียงดัง (ต่อ)</a:t>
            </a:r>
          </a:p>
        </p:txBody>
      </p:sp>
      <p:sp>
        <p:nvSpPr>
          <p:cNvPr id="69635" name="Google Shape;192;p12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11455A22-53AD-4C57-9752-E58789912F85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6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grpSp>
        <p:nvGrpSpPr>
          <p:cNvPr id="69636" name="Google Shape;194;p12"/>
          <p:cNvGrpSpPr>
            <a:grpSpLocks/>
          </p:cNvGrpSpPr>
          <p:nvPr/>
        </p:nvGrpSpPr>
        <p:grpSpPr bwMode="auto">
          <a:xfrm>
            <a:off x="80963" y="613173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24" name="Google Shape;193;p12"/>
          <p:cNvSpPr txBox="1">
            <a:spLocks noGrp="1"/>
          </p:cNvSpPr>
          <p:nvPr>
            <p:ph type="body" idx="1"/>
          </p:nvPr>
        </p:nvSpPr>
        <p:spPr>
          <a:xfrm>
            <a:off x="92869" y="1350169"/>
            <a:ext cx="6572250" cy="1452563"/>
          </a:xfrm>
          <a:ln>
            <a:solidFill>
              <a:srgbClr val="3F5378"/>
            </a:solidFill>
          </a:ln>
        </p:spPr>
        <p:txBody>
          <a:bodyPr/>
          <a:lstStyle/>
          <a:p>
            <a:pPr marL="0" indent="0">
              <a:buClr>
                <a:schemeClr val="dk1"/>
              </a:buClr>
              <a:buSzPts val="1100"/>
              <a:buNone/>
              <a:defRPr/>
            </a:pPr>
            <a:r>
              <a:rPr lang="th-TH" sz="1800" b="1" dirty="0">
                <a:solidFill>
                  <a:srgbClr val="FF98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3. เปรียบเทียบความสามารถในการได้ยินและระดับการสูญเสียการได้ยิน</a:t>
            </a:r>
          </a:p>
          <a:p>
            <a:pPr marL="214313" indent="-214313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r>
              <a:rPr lang="th-TH" sz="1350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ระบุ ชื่อ-นามสกุล แผนก ลำดับ และปีที่ตรวจวัด เพื่อแสดงถึงข้อมูลบุคลนั้น (ชื่อ-นามสกุล เป็นข้อมูลส่วนบุคคล ดังนั้นจึงแสดงในเล่มรายงาน) </a:t>
            </a:r>
          </a:p>
          <a:p>
            <a:pPr marL="214313" indent="-214313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r>
              <a:rPr lang="th-TH" sz="1350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จัดทำตารางหูซ้ายและหูขวา พร้อมทั้งลงข้อมูลค่าความถี่ 500-8,000 </a:t>
            </a:r>
            <a:r>
              <a:rPr lang="th-TH" sz="1350" b="1" dirty="0" smtClean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เฮิรตซ์ </a:t>
            </a:r>
            <a:r>
              <a:rPr lang="th-TH" sz="1350" b="1" dirty="0">
                <a:solidFill>
                  <a:schemeClr val="tx1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ระดับความดัง เพื่อแสดงเป็นกราฟข้อมูล ดังตัวอย่างด้านล่างนี้</a:t>
            </a:r>
          </a:p>
        </p:txBody>
      </p:sp>
      <p:sp>
        <p:nvSpPr>
          <p:cNvPr id="69638" name="Rectangle 4"/>
          <p:cNvSpPr>
            <a:spLocks noChangeArrowheads="1"/>
          </p:cNvSpPr>
          <p:nvPr/>
        </p:nvSpPr>
        <p:spPr bwMode="auto">
          <a:xfrm>
            <a:off x="6211491" y="3523060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8E8E8E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>
              <a:solidFill>
                <a:srgbClr val="8E8E8E"/>
              </a:solidFill>
            </a:endParaRPr>
          </a:p>
        </p:txBody>
      </p:sp>
      <p:sp>
        <p:nvSpPr>
          <p:cNvPr id="69639" name="Rectangle 26"/>
          <p:cNvSpPr>
            <a:spLocks noChangeArrowheads="1"/>
          </p:cNvSpPr>
          <p:nvPr/>
        </p:nvSpPr>
        <p:spPr bwMode="auto">
          <a:xfrm>
            <a:off x="5988844" y="3665935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263248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/>
          </a:p>
        </p:txBody>
      </p:sp>
      <p:sp>
        <p:nvSpPr>
          <p:cNvPr id="69640" name="Rectangle 27"/>
          <p:cNvSpPr>
            <a:spLocks noChangeArrowheads="1"/>
          </p:cNvSpPr>
          <p:nvPr/>
        </p:nvSpPr>
        <p:spPr bwMode="auto">
          <a:xfrm>
            <a:off x="6330554" y="3756422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263248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/>
          </a:p>
        </p:txBody>
      </p:sp>
      <p:sp>
        <p:nvSpPr>
          <p:cNvPr id="69641" name="Rectangle 28"/>
          <p:cNvSpPr>
            <a:spLocks noChangeArrowheads="1"/>
          </p:cNvSpPr>
          <p:nvPr/>
        </p:nvSpPr>
        <p:spPr bwMode="auto">
          <a:xfrm>
            <a:off x="5913835" y="3848100"/>
            <a:ext cx="83462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8E8E8E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>
              <a:solidFill>
                <a:srgbClr val="8E8E8E"/>
              </a:solidFill>
            </a:endParaRPr>
          </a:p>
        </p:txBody>
      </p:sp>
      <p:sp>
        <p:nvSpPr>
          <p:cNvPr id="69642" name="Rectangle 29"/>
          <p:cNvSpPr>
            <a:spLocks noChangeArrowheads="1"/>
          </p:cNvSpPr>
          <p:nvPr/>
        </p:nvSpPr>
        <p:spPr bwMode="auto">
          <a:xfrm>
            <a:off x="6201966" y="3899297"/>
            <a:ext cx="83581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4500">
                <a:solidFill>
                  <a:srgbClr val="FF9800"/>
                </a:solidFill>
                <a:latin typeface="Roboto Condensed" panose="020B0604020202020204" charset="0"/>
                <a:sym typeface="Roboto Condensed" panose="020B0604020202020204" charset="0"/>
              </a:rPr>
              <a:t>👤</a:t>
            </a:r>
            <a:endParaRPr lang="th-TH" sz="4500">
              <a:solidFill>
                <a:srgbClr val="FF9800"/>
              </a:solidFill>
            </a:endParaRPr>
          </a:p>
        </p:txBody>
      </p:sp>
      <p:grpSp>
        <p:nvGrpSpPr>
          <p:cNvPr id="69643" name="Google Shape;250;p17"/>
          <p:cNvGrpSpPr>
            <a:grpSpLocks/>
          </p:cNvGrpSpPr>
          <p:nvPr/>
        </p:nvGrpSpPr>
        <p:grpSpPr bwMode="auto">
          <a:xfrm>
            <a:off x="5557838" y="275035"/>
            <a:ext cx="1190625" cy="1191815"/>
            <a:chOff x="6643075" y="3664250"/>
            <a:chExt cx="407950" cy="407975"/>
          </a:xfrm>
        </p:grpSpPr>
        <p:sp>
          <p:nvSpPr>
            <p:cNvPr id="33" name="Google Shape;251;p17"/>
            <p:cNvSpPr/>
            <p:nvPr/>
          </p:nvSpPr>
          <p:spPr>
            <a:xfrm>
              <a:off x="6794016" y="3815050"/>
              <a:ext cx="211318" cy="211527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34" name="Google Shape;252;p17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35" name="Google Shape;258;p17"/>
          <p:cNvSpPr/>
          <p:nvPr/>
        </p:nvSpPr>
        <p:spPr>
          <a:xfrm>
            <a:off x="5331619" y="847725"/>
            <a:ext cx="185738" cy="177404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sp>
        <p:nvSpPr>
          <p:cNvPr id="36" name="Google Shape;259;p17"/>
          <p:cNvSpPr/>
          <p:nvPr/>
        </p:nvSpPr>
        <p:spPr>
          <a:xfrm rot="2697322">
            <a:off x="6224587" y="1469232"/>
            <a:ext cx="282179" cy="270272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sp>
        <p:nvSpPr>
          <p:cNvPr id="37" name="Google Shape;260;p17"/>
          <p:cNvSpPr/>
          <p:nvPr/>
        </p:nvSpPr>
        <p:spPr>
          <a:xfrm>
            <a:off x="6625829" y="1204913"/>
            <a:ext cx="113109" cy="108347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sp>
        <p:nvSpPr>
          <p:cNvPr id="38" name="Google Shape;261;p17"/>
          <p:cNvSpPr/>
          <p:nvPr/>
        </p:nvSpPr>
        <p:spPr>
          <a:xfrm rot="1280149">
            <a:off x="5336382" y="1260872"/>
            <a:ext cx="113110" cy="108347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80963" y="3811191"/>
          <a:ext cx="3200400" cy="834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792"/>
                <a:gridCol w="497608"/>
                <a:gridCol w="457200"/>
                <a:gridCol w="457200"/>
                <a:gridCol w="457200"/>
                <a:gridCol w="457200"/>
                <a:gridCol w="457200"/>
              </a:tblGrid>
              <a:tr h="278210">
                <a:tc gridSpan="7">
                  <a:txBody>
                    <a:bodyPr/>
                    <a:lstStyle/>
                    <a:p>
                      <a:pPr algn="ctr"/>
                      <a:r>
                        <a:rPr lang="th-TH" sz="1100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หูขวา</a:t>
                      </a:r>
                      <a:endParaRPr lang="th-TH" sz="1100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78210"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</a:tr>
              <a:tr h="278210"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</a:t>
                      </a:r>
                    </a:p>
                  </a:txBody>
                  <a:tcPr marL="7144" marR="7144" marT="7146" marB="0" anchor="b"/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3557588" y="3811191"/>
          <a:ext cx="3200400" cy="834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792"/>
                <a:gridCol w="497608"/>
                <a:gridCol w="457200"/>
                <a:gridCol w="457200"/>
                <a:gridCol w="457200"/>
                <a:gridCol w="457200"/>
                <a:gridCol w="457200"/>
              </a:tblGrid>
              <a:tr h="278210">
                <a:tc gridSpan="7">
                  <a:txBody>
                    <a:bodyPr/>
                    <a:lstStyle/>
                    <a:p>
                      <a:pPr algn="ctr"/>
                      <a:r>
                        <a:rPr lang="th-TH" sz="1100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หูซ้าย</a:t>
                      </a:r>
                      <a:endParaRPr lang="th-TH" sz="1100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78210">
                <a:tc>
                  <a:txBody>
                    <a:bodyPr/>
                    <a:lstStyle/>
                    <a:p>
                      <a:pPr algn="ctr"/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0" marR="68580" marT="34300" marB="34300"/>
                </a:tc>
              </a:tr>
              <a:tr h="278210"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25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</a:t>
                      </a:r>
                    </a:p>
                  </a:txBody>
                  <a:tcPr marL="7144" marR="7144" marT="71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</a:t>
                      </a:r>
                    </a:p>
                  </a:txBody>
                  <a:tcPr marL="7144" marR="7144" marT="7146" marB="0" anchor="b"/>
                </a:tc>
              </a:tr>
            </a:tbl>
          </a:graphicData>
        </a:graphic>
      </p:graphicFrame>
      <p:sp>
        <p:nvSpPr>
          <p:cNvPr id="69704" name="TextBox 5"/>
          <p:cNvSpPr txBox="1">
            <a:spLocks noChangeArrowheads="1"/>
          </p:cNvSpPr>
          <p:nvPr/>
        </p:nvSpPr>
        <p:spPr bwMode="auto">
          <a:xfrm>
            <a:off x="132160" y="2908698"/>
            <a:ext cx="2712602" cy="31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h-TH" sz="1050">
                <a:solidFill>
                  <a:schemeClr val="tx1"/>
                </a:solidFill>
              </a:rPr>
              <a:t>นายมั่งมี เงินทอง พนักงานแผนกลูกหีบลำดับที่ 1</a:t>
            </a:r>
          </a:p>
        </p:txBody>
      </p:sp>
      <p:sp>
        <p:nvSpPr>
          <p:cNvPr id="69705" name="Rectangle 6"/>
          <p:cNvSpPr>
            <a:spLocks noChangeArrowheads="1"/>
          </p:cNvSpPr>
          <p:nvPr/>
        </p:nvSpPr>
        <p:spPr bwMode="auto">
          <a:xfrm>
            <a:off x="141685" y="3262313"/>
            <a:ext cx="34290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150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ผลการตรวจสมรรถภาพการได้ยิน (</a:t>
            </a:r>
            <a:r>
              <a:rPr lang="en-US" sz="150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Audiometry) </a:t>
            </a:r>
            <a:r>
              <a:rPr lang="th-TH" sz="150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ปี 2562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4477006" y="2837260"/>
            <a:ext cx="1319213" cy="651272"/>
          </a:xfrm>
          <a:prstGeom prst="wedgeEllipseCallout">
            <a:avLst>
              <a:gd name="adj1" fmla="val -82667"/>
              <a:gd name="adj2" fmla="val 35228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</a:t>
            </a:r>
          </a:p>
        </p:txBody>
      </p:sp>
    </p:spTree>
    <p:extLst>
      <p:ext uri="{BB962C8B-B14F-4D97-AF65-F5344CB8AC3E}">
        <p14:creationId xmlns:p14="http://schemas.microsoft.com/office/powerpoint/2010/main" val="9106246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Google Shape;189;p12"/>
          <p:cNvSpPr txBox="1">
            <a:spLocks noGrp="1"/>
          </p:cNvSpPr>
          <p:nvPr>
            <p:ph type="title"/>
          </p:nvPr>
        </p:nvSpPr>
        <p:spPr>
          <a:xfrm>
            <a:off x="291704" y="365522"/>
            <a:ext cx="4966098" cy="573881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Roboto Condensed" panose="020B0604020202020204" charset="0"/>
              <a:buNone/>
            </a:pPr>
            <a:r>
              <a:rPr lang="th-TH" dirty="0">
                <a:solidFill>
                  <a:srgbClr val="FFFFFF"/>
                </a:solidFill>
                <a:latin typeface="Browallia New" panose="020B0604020202020204" pitchFamily="34" charset="-34"/>
                <a:ea typeface="Roboto Condensed" panose="020B0604020202020204" charset="0"/>
                <a:cs typeface="Browallia New" panose="020B0604020202020204" pitchFamily="34" charset="-34"/>
                <a:sym typeface="Roboto Condensed" panose="020B0604020202020204" charset="0"/>
              </a:rPr>
              <a:t>การแปลผลตรวจสมรรถภาพการได้ยินเสื่อมจากเสียงดัง (ต่อ)</a:t>
            </a:r>
          </a:p>
        </p:txBody>
      </p:sp>
      <p:sp>
        <p:nvSpPr>
          <p:cNvPr id="71683" name="Google Shape;192;p12"/>
          <p:cNvSpPr>
            <a:spLocks noGrp="1"/>
          </p:cNvSpPr>
          <p:nvPr>
            <p:ph type="sldNum" sz="quarter" idx="4294967295"/>
          </p:nvPr>
        </p:nvSpPr>
        <p:spPr>
          <a:xfrm>
            <a:off x="5713810" y="4120754"/>
            <a:ext cx="1115615" cy="235744"/>
          </a:xfrm>
          <a:prstGeom prst="rect">
            <a:avLst/>
          </a:prstGeom>
          <a:noFill/>
        </p:spPr>
        <p:txBody>
          <a:bodyPr/>
          <a:lstStyle/>
          <a:p>
            <a:fld id="{F3B24F19-8C83-4420-908E-9E6DB6E19BBB}" type="slidenum">
              <a:rPr lang="th-TH" smtClean="0">
                <a:latin typeface="Roboto Condensed" panose="020B0604020202020204" charset="0"/>
                <a:cs typeface="Angsana New" panose="02020603050405020304" pitchFamily="18" charset="-34"/>
                <a:sym typeface="Roboto Condensed" panose="020B0604020202020204" charset="0"/>
              </a:rPr>
              <a:pPr/>
              <a:t>7</a:t>
            </a:fld>
            <a:endParaRPr lang="th-TH" smtClean="0">
              <a:latin typeface="Roboto Condensed" panose="020B0604020202020204" charset="0"/>
              <a:cs typeface="Angsana New" panose="02020603050405020304" pitchFamily="18" charset="-34"/>
              <a:sym typeface="Roboto Condensed" panose="020B0604020202020204" charset="0"/>
            </a:endParaRPr>
          </a:p>
        </p:txBody>
      </p:sp>
      <p:grpSp>
        <p:nvGrpSpPr>
          <p:cNvPr id="71684" name="Google Shape;194;p12"/>
          <p:cNvGrpSpPr>
            <a:grpSpLocks/>
          </p:cNvGrpSpPr>
          <p:nvPr/>
        </p:nvGrpSpPr>
        <p:grpSpPr bwMode="auto">
          <a:xfrm>
            <a:off x="80963" y="613173"/>
            <a:ext cx="230981" cy="302419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897" y="313340"/>
              <a:ext cx="374328" cy="463035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342"/>
              <a:ext cx="378534" cy="463033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340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4326" y="273532"/>
              <a:ext cx="44162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0207" y="273532"/>
              <a:ext cx="46265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133" y="589904"/>
              <a:ext cx="134590" cy="0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133" y="535429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133" y="478860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133" y="424385"/>
              <a:ext cx="256562" cy="0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80459" y="273532"/>
              <a:ext cx="44163" cy="46094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5443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457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19474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592" y="244200"/>
              <a:ext cx="0" cy="50284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grpSp>
        <p:nvGrpSpPr>
          <p:cNvPr id="71685" name="Google Shape;250;p17"/>
          <p:cNvGrpSpPr>
            <a:grpSpLocks/>
          </p:cNvGrpSpPr>
          <p:nvPr/>
        </p:nvGrpSpPr>
        <p:grpSpPr bwMode="auto">
          <a:xfrm>
            <a:off x="5557838" y="275035"/>
            <a:ext cx="1190625" cy="1191815"/>
            <a:chOff x="6643075" y="3664250"/>
            <a:chExt cx="407950" cy="407975"/>
          </a:xfrm>
        </p:grpSpPr>
        <p:sp>
          <p:nvSpPr>
            <p:cNvPr id="33" name="Google Shape;251;p17"/>
            <p:cNvSpPr/>
            <p:nvPr/>
          </p:nvSpPr>
          <p:spPr>
            <a:xfrm>
              <a:off x="6794016" y="3815050"/>
              <a:ext cx="211318" cy="211527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  <p:sp>
          <p:nvSpPr>
            <p:cNvPr id="34" name="Google Shape;252;p17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68569" tIns="68569" rIns="68569" bIns="68569" anchor="ctr"/>
            <a:lstStyle/>
            <a:p>
              <a:pPr defTabSz="685800">
                <a:defRPr/>
              </a:pPr>
              <a:endParaRPr sz="1050"/>
            </a:p>
          </p:txBody>
        </p:sp>
      </p:grpSp>
      <p:sp>
        <p:nvSpPr>
          <p:cNvPr id="35" name="Google Shape;258;p17"/>
          <p:cNvSpPr/>
          <p:nvPr/>
        </p:nvSpPr>
        <p:spPr>
          <a:xfrm>
            <a:off x="5331619" y="847725"/>
            <a:ext cx="185738" cy="177404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sp>
        <p:nvSpPr>
          <p:cNvPr id="36" name="Google Shape;259;p17"/>
          <p:cNvSpPr/>
          <p:nvPr/>
        </p:nvSpPr>
        <p:spPr>
          <a:xfrm rot="2697322">
            <a:off x="6224587" y="1469232"/>
            <a:ext cx="282179" cy="270272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sp>
        <p:nvSpPr>
          <p:cNvPr id="37" name="Google Shape;260;p17"/>
          <p:cNvSpPr/>
          <p:nvPr/>
        </p:nvSpPr>
        <p:spPr>
          <a:xfrm>
            <a:off x="6625829" y="1204913"/>
            <a:ext cx="113109" cy="108347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sp>
        <p:nvSpPr>
          <p:cNvPr id="38" name="Google Shape;261;p17"/>
          <p:cNvSpPr/>
          <p:nvPr/>
        </p:nvSpPr>
        <p:spPr>
          <a:xfrm rot="1280149">
            <a:off x="5336382" y="1260872"/>
            <a:ext cx="113110" cy="108347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68569" tIns="68569" rIns="68569" bIns="68569" anchor="ctr"/>
          <a:lstStyle/>
          <a:p>
            <a:pPr defTabSz="685800">
              <a:defRPr/>
            </a:pPr>
            <a:endParaRPr sz="105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l="33739" t="14103" r="35958" b="6885"/>
          <a:stretch/>
        </p:blipFill>
        <p:spPr>
          <a:xfrm>
            <a:off x="205979" y="1315642"/>
            <a:ext cx="2553890" cy="3744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5" name="Table 54"/>
          <p:cNvGraphicFramePr>
            <a:graphicFrameLocks noGrp="1"/>
          </p:cNvGraphicFramePr>
          <p:nvPr/>
        </p:nvGraphicFramePr>
        <p:xfrm>
          <a:off x="3031331" y="1431132"/>
          <a:ext cx="2868216" cy="702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532"/>
                <a:gridCol w="445959"/>
                <a:gridCol w="409745"/>
                <a:gridCol w="409745"/>
                <a:gridCol w="409745"/>
                <a:gridCol w="409745"/>
                <a:gridCol w="409745"/>
              </a:tblGrid>
              <a:tr h="229791">
                <a:tc gridSpan="7">
                  <a:txBody>
                    <a:bodyPr/>
                    <a:lstStyle/>
                    <a:p>
                      <a:pPr algn="ctr"/>
                      <a:r>
                        <a:rPr lang="th-TH" sz="1100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หูขวา</a:t>
                      </a:r>
                      <a:endParaRPr lang="th-TH" sz="1100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5" marR="68585" marT="34345" marB="34345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29791"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5" marR="68585" marT="34345" marB="34345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5" marR="68585" marT="34345" marB="34345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5" marR="68585" marT="34345" marB="34345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5" marR="68585" marT="34345" marB="34345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5" marR="68585" marT="34345" marB="34345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5" marR="68585" marT="34345" marB="34345"/>
                </a:tc>
                <a:tc>
                  <a:txBody>
                    <a:bodyPr/>
                    <a:lstStyle/>
                    <a:p>
                      <a:r>
                        <a:rPr lang="th-TH" sz="1100" b="1" dirty="0" smtClean="0">
                          <a:solidFill>
                            <a:schemeClr val="tx1"/>
                          </a:solidFill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8000</a:t>
                      </a:r>
                      <a:endParaRPr lang="th-TH" sz="1100" b="1" dirty="0">
                        <a:solidFill>
                          <a:schemeClr val="tx1"/>
                        </a:solidFill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68585" marR="68585" marT="34345" marB="34345"/>
                </a:tc>
              </a:tr>
              <a:tr h="229791"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</a:t>
                      </a:r>
                    </a:p>
                  </a:txBody>
                  <a:tcPr marL="7145" marR="7145" marT="71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</a:p>
                  </a:txBody>
                  <a:tcPr marL="7145" marR="7145" marT="71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30</a:t>
                      </a:r>
                    </a:p>
                  </a:txBody>
                  <a:tcPr marL="7145" marR="7145" marT="71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50</a:t>
                      </a:r>
                    </a:p>
                  </a:txBody>
                  <a:tcPr marL="7145" marR="7145" marT="71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</a:t>
                      </a:r>
                    </a:p>
                  </a:txBody>
                  <a:tcPr marL="7145" marR="7145" marT="71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</a:t>
                      </a:r>
                    </a:p>
                  </a:txBody>
                  <a:tcPr marL="7145" marR="7145" marT="71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35</a:t>
                      </a:r>
                    </a:p>
                  </a:txBody>
                  <a:tcPr marL="7145" marR="7145" marT="7155" marB="0" anchor="b"/>
                </a:tc>
              </a:tr>
            </a:tbl>
          </a:graphicData>
        </a:graphic>
      </p:graphicFrame>
      <p:sp>
        <p:nvSpPr>
          <p:cNvPr id="32" name="Down Arrow 31"/>
          <p:cNvSpPr/>
          <p:nvPr/>
        </p:nvSpPr>
        <p:spPr>
          <a:xfrm rot="3497132">
            <a:off x="3118843" y="2119908"/>
            <a:ext cx="413147" cy="790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 sz="1050"/>
          </a:p>
        </p:txBody>
      </p:sp>
      <p:sp>
        <p:nvSpPr>
          <p:cNvPr id="41" name="Rounded Rectangle 40"/>
          <p:cNvSpPr/>
          <p:nvPr/>
        </p:nvSpPr>
        <p:spPr>
          <a:xfrm>
            <a:off x="3086101" y="2940844"/>
            <a:ext cx="3280172" cy="140851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1050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เมื่อลงข้อมูลลงตารางเรียบร้อยแล้ว แปลงข้อมูลตารางให้เป็นข้อมูลกราฟ เพื่อแปลผลค่าเฉลี่ยความผิดปกติ</a:t>
            </a:r>
            <a:r>
              <a:rPr lang="th-TH" sz="1050" dirty="0"/>
              <a:t>ของสมรรถภาพการได้ยิน</a:t>
            </a:r>
            <a:endParaRPr lang="th-TH" sz="105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61" name="6-Point Star 60"/>
          <p:cNvSpPr/>
          <p:nvPr/>
        </p:nvSpPr>
        <p:spPr>
          <a:xfrm>
            <a:off x="1714500" y="2515791"/>
            <a:ext cx="985838" cy="937022"/>
          </a:xfrm>
          <a:prstGeom prst="star6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15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ตัวอย่างกราฟ</a:t>
            </a:r>
          </a:p>
        </p:txBody>
      </p:sp>
    </p:spTree>
    <p:extLst>
      <p:ext uri="{BB962C8B-B14F-4D97-AF65-F5344CB8AC3E}">
        <p14:creationId xmlns:p14="http://schemas.microsoft.com/office/powerpoint/2010/main" val="42863156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entagon 46"/>
          <p:cNvSpPr/>
          <p:nvPr/>
        </p:nvSpPr>
        <p:spPr>
          <a:xfrm>
            <a:off x="0" y="627460"/>
            <a:ext cx="2781300" cy="527447"/>
          </a:xfrm>
          <a:prstGeom prst="homePlat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หลักการสำคัญในการแปลผล</a:t>
            </a:r>
          </a:p>
        </p:txBody>
      </p:sp>
      <p:sp>
        <p:nvSpPr>
          <p:cNvPr id="48" name="Google Shape;193;p12"/>
          <p:cNvSpPr txBox="1">
            <a:spLocks/>
          </p:cNvSpPr>
          <p:nvPr/>
        </p:nvSpPr>
        <p:spPr>
          <a:xfrm>
            <a:off x="229791" y="1372791"/>
            <a:ext cx="6443663" cy="262770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lIns="68569" tIns="68569" rIns="68569" bIns="6856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14313" indent="-214313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endParaRPr lang="th-TH" sz="1350" b="1" dirty="0">
              <a:solidFill>
                <a:schemeClr val="tx1">
                  <a:lumMod val="75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14313" indent="-214313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r>
              <a:rPr lang="th-TH" sz="18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พิจารณาโดยใช้เกณฑ์ที่ระดับ 25 </a:t>
            </a:r>
            <a:r>
              <a:rPr lang="en-US" sz="18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 HL </a:t>
            </a:r>
            <a:r>
              <a:rPr lang="th-TH" sz="18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หากมีระดับการได้ยินที่ความถี่ใดก็ตามของหูข้างใดก็ตาม มีค่าระดับเสียงมากกว่า 25 </a:t>
            </a:r>
            <a:r>
              <a:rPr lang="en-US" sz="18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dB HL </a:t>
            </a:r>
            <a:r>
              <a:rPr lang="th-TH" sz="18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ให้ถือว่าผลการตรวจนั้นมีระดับการได้ยินลดลง หรือมีระดับการได้ยินผิดปกติ และทําการแปลผลโดยไม่ต้องแบ่งระดับความรุนแรง (</a:t>
            </a:r>
            <a:r>
              <a:rPr lang="en-US" sz="18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Severity) </a:t>
            </a:r>
            <a:r>
              <a:rPr lang="th-TH" sz="18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ของระดับการได้ยินที่ลดลง </a:t>
            </a:r>
          </a:p>
          <a:p>
            <a:pPr defTabSz="685800">
              <a:buClr>
                <a:schemeClr val="dk1"/>
              </a:buClr>
              <a:buSzPts val="1100"/>
              <a:defRPr/>
            </a:pPr>
            <a:endParaRPr lang="th-TH" sz="18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14313" indent="-214313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r>
              <a:rPr lang="th-TH" sz="18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กำหนดให้ใช้คำว่า “ความถี่ต่ำ” หมายถึงความถี่ที่ 500 1000 และ 2000 เฮิรตซ์ และคำว่า “ความถี่สูง” หมายถึงความถี่ที่ 3000 4000 6000 และ 8000 เฮิรตซ์</a:t>
            </a:r>
          </a:p>
          <a:p>
            <a:pPr defTabSz="685800">
              <a:buClr>
                <a:schemeClr val="dk1"/>
              </a:buClr>
              <a:buSzPts val="1100"/>
              <a:defRPr/>
            </a:pPr>
            <a:endParaRPr lang="th-TH" sz="1350" b="1" dirty="0">
              <a:solidFill>
                <a:schemeClr val="tx1">
                  <a:lumMod val="75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14313" indent="-214313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endParaRPr lang="th-TH" sz="1350" b="1" dirty="0">
              <a:solidFill>
                <a:schemeClr val="tx1">
                  <a:lumMod val="75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73732" name="Google Shape;1400;p47"/>
          <p:cNvGrpSpPr>
            <a:grpSpLocks/>
          </p:cNvGrpSpPr>
          <p:nvPr/>
        </p:nvGrpSpPr>
        <p:grpSpPr bwMode="auto">
          <a:xfrm>
            <a:off x="6142435" y="388144"/>
            <a:ext cx="701278" cy="766763"/>
            <a:chOff x="4539787" y="1011032"/>
            <a:chExt cx="598958" cy="720261"/>
          </a:xfrm>
        </p:grpSpPr>
        <p:sp>
          <p:nvSpPr>
            <p:cNvPr id="73734" name="Google Shape;1401;p47"/>
            <p:cNvSpPr>
              <a:spLocks/>
            </p:cNvSpPr>
            <p:nvPr/>
          </p:nvSpPr>
          <p:spPr bwMode="auto">
            <a:xfrm>
              <a:off x="4849480" y="1011032"/>
              <a:ext cx="289264" cy="340491"/>
            </a:xfrm>
            <a:custGeom>
              <a:avLst/>
              <a:gdLst>
                <a:gd name="T0" fmla="*/ 14519 w 518"/>
                <a:gd name="T1" fmla="*/ 153500 h 610"/>
                <a:gd name="T2" fmla="*/ 28480 w 518"/>
                <a:gd name="T3" fmla="*/ 160198 h 610"/>
                <a:gd name="T4" fmla="*/ 36298 w 518"/>
                <a:gd name="T5" fmla="*/ 185316 h 610"/>
                <a:gd name="T6" fmla="*/ 28480 w 518"/>
                <a:gd name="T7" fmla="*/ 210435 h 610"/>
                <a:gd name="T8" fmla="*/ 14519 w 518"/>
                <a:gd name="T9" fmla="*/ 217133 h 610"/>
                <a:gd name="T10" fmla="*/ 0 w 518"/>
                <a:gd name="T11" fmla="*/ 209876 h 610"/>
                <a:gd name="T12" fmla="*/ 0 w 518"/>
                <a:gd name="T13" fmla="*/ 336584 h 610"/>
                <a:gd name="T14" fmla="*/ 5026 w 518"/>
                <a:gd name="T15" fmla="*/ 339933 h 610"/>
                <a:gd name="T16" fmla="*/ 136256 w 518"/>
                <a:gd name="T17" fmla="*/ 296953 h 610"/>
                <a:gd name="T18" fmla="*/ 138489 w 518"/>
                <a:gd name="T19" fmla="*/ 296953 h 610"/>
                <a:gd name="T20" fmla="*/ 141281 w 518"/>
                <a:gd name="T21" fmla="*/ 299744 h 610"/>
                <a:gd name="T22" fmla="*/ 141281 w 518"/>
                <a:gd name="T23" fmla="*/ 309233 h 610"/>
                <a:gd name="T24" fmla="*/ 136814 w 518"/>
                <a:gd name="T25" fmla="*/ 314256 h 610"/>
                <a:gd name="T26" fmla="*/ 140723 w 518"/>
                <a:gd name="T27" fmla="*/ 328769 h 610"/>
                <a:gd name="T28" fmla="*/ 160268 w 518"/>
                <a:gd name="T29" fmla="*/ 328211 h 610"/>
                <a:gd name="T30" fmla="*/ 177021 w 518"/>
                <a:gd name="T31" fmla="*/ 317047 h 610"/>
                <a:gd name="T32" fmla="*/ 170878 w 518"/>
                <a:gd name="T33" fmla="*/ 303093 h 610"/>
                <a:gd name="T34" fmla="*/ 164735 w 518"/>
                <a:gd name="T35" fmla="*/ 301418 h 610"/>
                <a:gd name="T36" fmla="*/ 159151 w 518"/>
                <a:gd name="T37" fmla="*/ 293604 h 610"/>
                <a:gd name="T38" fmla="*/ 160268 w 518"/>
                <a:gd name="T39" fmla="*/ 290255 h 610"/>
                <a:gd name="T40" fmla="*/ 161385 w 518"/>
                <a:gd name="T41" fmla="*/ 289138 h 610"/>
                <a:gd name="T42" fmla="*/ 282004 w 518"/>
                <a:gd name="T43" fmla="*/ 250066 h 610"/>
                <a:gd name="T44" fmla="*/ 284238 w 518"/>
                <a:gd name="T45" fmla="*/ 246716 h 610"/>
                <a:gd name="T46" fmla="*/ 190423 w 518"/>
                <a:gd name="T47" fmla="*/ 45213 h 610"/>
                <a:gd name="T48" fmla="*/ 3909 w 518"/>
                <a:gd name="T49" fmla="*/ 1116 h 610"/>
                <a:gd name="T50" fmla="*/ 0 w 518"/>
                <a:gd name="T51" fmla="*/ 4465 h 610"/>
                <a:gd name="T52" fmla="*/ 0 w 518"/>
                <a:gd name="T53" fmla="*/ 160756 h 610"/>
                <a:gd name="T54" fmla="*/ 14519 w 518"/>
                <a:gd name="T55" fmla="*/ 153500 h 6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57" name="Google Shape;1402;p47"/>
            <p:cNvSpPr/>
            <p:nvPr/>
          </p:nvSpPr>
          <p:spPr>
            <a:xfrm>
              <a:off x="4599784" y="1013269"/>
              <a:ext cx="276599" cy="338881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403;p47"/>
            <p:cNvSpPr/>
            <p:nvPr/>
          </p:nvSpPr>
          <p:spPr>
            <a:xfrm>
              <a:off x="4539787" y="1276097"/>
              <a:ext cx="294903" cy="350064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37" name="Google Shape;1404;p47"/>
            <p:cNvSpPr>
              <a:spLocks/>
            </p:cNvSpPr>
            <p:nvPr/>
          </p:nvSpPr>
          <p:spPr bwMode="auto">
            <a:xfrm>
              <a:off x="4854479" y="1272314"/>
              <a:ext cx="277529" cy="353078"/>
            </a:xfrm>
            <a:custGeom>
              <a:avLst/>
              <a:gdLst>
                <a:gd name="T0" fmla="*/ 182041 w 497"/>
                <a:gd name="T1" fmla="*/ 45181 h 633"/>
                <a:gd name="T2" fmla="*/ 179808 w 497"/>
                <a:gd name="T3" fmla="*/ 60799 h 633"/>
                <a:gd name="T4" fmla="*/ 158588 w 497"/>
                <a:gd name="T5" fmla="*/ 75859 h 633"/>
                <a:gd name="T6" fmla="*/ 132343 w 497"/>
                <a:gd name="T7" fmla="*/ 76417 h 633"/>
                <a:gd name="T8" fmla="*/ 121175 w 497"/>
                <a:gd name="T9" fmla="*/ 65261 h 633"/>
                <a:gd name="T10" fmla="*/ 123967 w 497"/>
                <a:gd name="T11" fmla="*/ 49085 h 633"/>
                <a:gd name="T12" fmla="*/ 3350 w 497"/>
                <a:gd name="T13" fmla="*/ 88130 h 633"/>
                <a:gd name="T14" fmla="*/ 1675 w 497"/>
                <a:gd name="T15" fmla="*/ 93708 h 633"/>
                <a:gd name="T16" fmla="*/ 82644 w 497"/>
                <a:gd name="T17" fmla="*/ 205265 h 633"/>
                <a:gd name="T18" fmla="*/ 83761 w 497"/>
                <a:gd name="T19" fmla="*/ 207496 h 633"/>
                <a:gd name="T20" fmla="*/ 82086 w 497"/>
                <a:gd name="T21" fmla="*/ 210843 h 633"/>
                <a:gd name="T22" fmla="*/ 73152 w 497"/>
                <a:gd name="T23" fmla="*/ 213632 h 633"/>
                <a:gd name="T24" fmla="*/ 67009 w 497"/>
                <a:gd name="T25" fmla="*/ 211401 h 633"/>
                <a:gd name="T26" fmla="*/ 54166 w 497"/>
                <a:gd name="T27" fmla="*/ 219210 h 633"/>
                <a:gd name="T28" fmla="*/ 60867 w 497"/>
                <a:gd name="T29" fmla="*/ 237616 h 633"/>
                <a:gd name="T30" fmla="*/ 76502 w 497"/>
                <a:gd name="T31" fmla="*/ 249888 h 633"/>
                <a:gd name="T32" fmla="*/ 88229 w 497"/>
                <a:gd name="T33" fmla="*/ 240405 h 633"/>
                <a:gd name="T34" fmla="*/ 87670 w 497"/>
                <a:gd name="T35" fmla="*/ 233712 h 633"/>
                <a:gd name="T36" fmla="*/ 93254 w 497"/>
                <a:gd name="T37" fmla="*/ 225903 h 633"/>
                <a:gd name="T38" fmla="*/ 97163 w 497"/>
                <a:gd name="T39" fmla="*/ 225903 h 633"/>
                <a:gd name="T40" fmla="*/ 98280 w 497"/>
                <a:gd name="T41" fmla="*/ 227019 h 633"/>
                <a:gd name="T42" fmla="*/ 187625 w 497"/>
                <a:gd name="T43" fmla="*/ 349731 h 633"/>
                <a:gd name="T44" fmla="*/ 194326 w 497"/>
                <a:gd name="T45" fmla="*/ 347500 h 633"/>
                <a:gd name="T46" fmla="*/ 198793 w 497"/>
                <a:gd name="T47" fmla="*/ 230923 h 633"/>
                <a:gd name="T48" fmla="*/ 257426 w 497"/>
                <a:gd name="T49" fmla="*/ 79763 h 633"/>
                <a:gd name="T50" fmla="*/ 277529 w 497"/>
                <a:gd name="T51" fmla="*/ 5020 h 633"/>
                <a:gd name="T52" fmla="*/ 272503 w 497"/>
                <a:gd name="T53" fmla="*/ 1116 h 633"/>
                <a:gd name="T54" fmla="*/ 170315 w 497"/>
                <a:gd name="T55" fmla="*/ 34025 h 633"/>
                <a:gd name="T56" fmla="*/ 182041 w 497"/>
                <a:gd name="T57" fmla="*/ 45181 h 63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60" name="Google Shape;1405;p47"/>
            <p:cNvSpPr/>
            <p:nvPr/>
          </p:nvSpPr>
          <p:spPr>
            <a:xfrm>
              <a:off x="4661816" y="1370044"/>
              <a:ext cx="388459" cy="361249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733" name="TextBox 20"/>
          <p:cNvSpPr txBox="1">
            <a:spLocks noChangeArrowheads="1"/>
          </p:cNvSpPr>
          <p:nvPr/>
        </p:nvSpPr>
        <p:spPr bwMode="auto">
          <a:xfrm>
            <a:off x="-17860" y="4707732"/>
            <a:ext cx="619958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1350" u="sng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ที่มา</a:t>
            </a:r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แนวทางการตรวจคัดกรองสมรรถภาพการได้ยินและการแปลผล (ฉบับปรับปรุง ปี 2560) </a:t>
            </a:r>
          </a:p>
          <a:p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      สำนักโรคจากการประกอบอาชีพและสิ่งแวดล้อม กรมควบคุมโรค</a:t>
            </a:r>
          </a:p>
        </p:txBody>
      </p:sp>
    </p:spTree>
    <p:extLst>
      <p:ext uri="{BB962C8B-B14F-4D97-AF65-F5344CB8AC3E}">
        <p14:creationId xmlns:p14="http://schemas.microsoft.com/office/powerpoint/2010/main" val="22137646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entagon 46"/>
          <p:cNvSpPr/>
          <p:nvPr/>
        </p:nvSpPr>
        <p:spPr>
          <a:xfrm>
            <a:off x="0" y="353616"/>
            <a:ext cx="2781300" cy="527447"/>
          </a:xfrm>
          <a:prstGeom prst="homePlat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หลักการสำคัญในการแปลผล</a:t>
            </a:r>
          </a:p>
        </p:txBody>
      </p:sp>
      <p:sp>
        <p:nvSpPr>
          <p:cNvPr id="48" name="Google Shape;193;p12"/>
          <p:cNvSpPr txBox="1">
            <a:spLocks/>
          </p:cNvSpPr>
          <p:nvPr/>
        </p:nvSpPr>
        <p:spPr>
          <a:xfrm>
            <a:off x="3573" y="962025"/>
            <a:ext cx="6854428" cy="41814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lIns="68569" tIns="68569" rIns="68569" bIns="68569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85800">
              <a:buClr>
                <a:schemeClr val="dk1"/>
              </a:buClr>
              <a:buSzPts val="1100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defTabSz="685800">
              <a:buClr>
                <a:schemeClr val="dk1"/>
              </a:buClr>
              <a:buSzPts val="1100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defTabSz="685800">
              <a:buClr>
                <a:schemeClr val="dk1"/>
              </a:buClr>
              <a:buSzPts val="1100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14313" indent="-214313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14313" indent="-214313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ประวัติ ปวดหู น้ำไหลจากหู เวียนศีรษะ มีเสียงดังในหูมากและตลอดเวลา รู้สึกตื้อในหูข้างใดข้างหนึ่งมาประมาณ 1 ปี หรือ ผลการตรวจ </a:t>
            </a:r>
            <a:r>
              <a:rPr lang="en-US" sz="1500" b="1" dirty="0" err="1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Otoscopic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exam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มีความผิดปกติ </a:t>
            </a:r>
          </a:p>
          <a:p>
            <a:pPr marL="214313" indent="-214313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214313" indent="-214313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ผลการตรวจการได้ยิน พิจารณาจากช่วงเวลาที่ทำการตรวจการได้ยิน ได้แก่ </a:t>
            </a:r>
          </a:p>
          <a:p>
            <a:pPr marL="214313" indent="-214313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q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814388" lvl="1" indent="-257175" defTabSz="68580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ตรวจก่อนเข้างานเพื่อใช้เป็นข้อมูลพื้นฐาน (</a:t>
            </a:r>
            <a:r>
              <a:rPr lang="en-US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baseline audiogram) </a:t>
            </a: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เกณฑ์เพื่อคัดกรองส่งแพทย์ตรวจวินิจฉัยมีดังนี้</a:t>
            </a:r>
          </a:p>
          <a:p>
            <a:pPr marL="814388" lvl="1" indent="-257175" defTabSz="68580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1114425" lvl="2" indent="-257175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ค่าเฉลี่ยระดับการได้ยินที่ความถี่ 500 1000 2000 3000 เฮิรตซ์ หูข้างใดข้างหนึ่งมากกว่า 25 เดซิเบล </a:t>
            </a:r>
          </a:p>
          <a:p>
            <a:pPr marL="1114425" lvl="2" indent="-257175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ค่าเฉลี่ยระดับการได้ยินที่ความถี่ 4000 6000 เฮิรตซ์ หูข้างใดข้างหนึ่งมากกว่า 45 เดซิเบล </a:t>
            </a:r>
          </a:p>
          <a:p>
            <a:pPr marL="1114425" lvl="2" indent="-257175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ค่าเฉลี่ยระดับการได้ยินที่ความถี่ 500 1000 2000 เฮิรตซ์ ของหู 2 ข้างต่างกัน มากกว่า 15 เดซิเบล </a:t>
            </a:r>
          </a:p>
          <a:p>
            <a:pPr marL="1114425" lvl="2" indent="-257175" defTabSz="685800"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  <a:defRPr/>
            </a:pPr>
            <a:r>
              <a:rPr lang="th-TH" sz="1500" b="1" dirty="0">
                <a:solidFill>
                  <a:srgbClr val="0000FF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ค่าเฉลี่ยระดับการได้ยินที่ความถี่ 3000 4000 6000 เฮิรตซ์ ของหู 2 ข้างต่างกันมากกว่า 30 เดซิเบล</a:t>
            </a:r>
          </a:p>
          <a:p>
            <a:pPr lvl="2" defTabSz="685800">
              <a:buClr>
                <a:schemeClr val="dk1"/>
              </a:buClr>
              <a:buSzPts val="1100"/>
              <a:defRPr/>
            </a:pPr>
            <a:endParaRPr lang="th-TH" sz="1500" b="1" dirty="0">
              <a:solidFill>
                <a:srgbClr val="0000FF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pSp>
        <p:nvGrpSpPr>
          <p:cNvPr id="75780" name="Google Shape;1400;p47"/>
          <p:cNvGrpSpPr>
            <a:grpSpLocks/>
          </p:cNvGrpSpPr>
          <p:nvPr/>
        </p:nvGrpSpPr>
        <p:grpSpPr bwMode="auto">
          <a:xfrm>
            <a:off x="6020991" y="114300"/>
            <a:ext cx="701278" cy="766763"/>
            <a:chOff x="4539787" y="1011032"/>
            <a:chExt cx="598958" cy="720261"/>
          </a:xfrm>
        </p:grpSpPr>
        <p:sp>
          <p:nvSpPr>
            <p:cNvPr id="75783" name="Google Shape;1401;p47"/>
            <p:cNvSpPr>
              <a:spLocks/>
            </p:cNvSpPr>
            <p:nvPr/>
          </p:nvSpPr>
          <p:spPr bwMode="auto">
            <a:xfrm>
              <a:off x="4849480" y="1011032"/>
              <a:ext cx="289264" cy="340491"/>
            </a:xfrm>
            <a:custGeom>
              <a:avLst/>
              <a:gdLst>
                <a:gd name="T0" fmla="*/ 14519 w 518"/>
                <a:gd name="T1" fmla="*/ 153500 h 610"/>
                <a:gd name="T2" fmla="*/ 28480 w 518"/>
                <a:gd name="T3" fmla="*/ 160198 h 610"/>
                <a:gd name="T4" fmla="*/ 36298 w 518"/>
                <a:gd name="T5" fmla="*/ 185316 h 610"/>
                <a:gd name="T6" fmla="*/ 28480 w 518"/>
                <a:gd name="T7" fmla="*/ 210435 h 610"/>
                <a:gd name="T8" fmla="*/ 14519 w 518"/>
                <a:gd name="T9" fmla="*/ 217133 h 610"/>
                <a:gd name="T10" fmla="*/ 0 w 518"/>
                <a:gd name="T11" fmla="*/ 209876 h 610"/>
                <a:gd name="T12" fmla="*/ 0 w 518"/>
                <a:gd name="T13" fmla="*/ 336584 h 610"/>
                <a:gd name="T14" fmla="*/ 5026 w 518"/>
                <a:gd name="T15" fmla="*/ 339933 h 610"/>
                <a:gd name="T16" fmla="*/ 136256 w 518"/>
                <a:gd name="T17" fmla="*/ 296953 h 610"/>
                <a:gd name="T18" fmla="*/ 138489 w 518"/>
                <a:gd name="T19" fmla="*/ 296953 h 610"/>
                <a:gd name="T20" fmla="*/ 141281 w 518"/>
                <a:gd name="T21" fmla="*/ 299744 h 610"/>
                <a:gd name="T22" fmla="*/ 141281 w 518"/>
                <a:gd name="T23" fmla="*/ 309233 h 610"/>
                <a:gd name="T24" fmla="*/ 136814 w 518"/>
                <a:gd name="T25" fmla="*/ 314256 h 610"/>
                <a:gd name="T26" fmla="*/ 140723 w 518"/>
                <a:gd name="T27" fmla="*/ 328769 h 610"/>
                <a:gd name="T28" fmla="*/ 160268 w 518"/>
                <a:gd name="T29" fmla="*/ 328211 h 610"/>
                <a:gd name="T30" fmla="*/ 177021 w 518"/>
                <a:gd name="T31" fmla="*/ 317047 h 610"/>
                <a:gd name="T32" fmla="*/ 170878 w 518"/>
                <a:gd name="T33" fmla="*/ 303093 h 610"/>
                <a:gd name="T34" fmla="*/ 164735 w 518"/>
                <a:gd name="T35" fmla="*/ 301418 h 610"/>
                <a:gd name="T36" fmla="*/ 159151 w 518"/>
                <a:gd name="T37" fmla="*/ 293604 h 610"/>
                <a:gd name="T38" fmla="*/ 160268 w 518"/>
                <a:gd name="T39" fmla="*/ 290255 h 610"/>
                <a:gd name="T40" fmla="*/ 161385 w 518"/>
                <a:gd name="T41" fmla="*/ 289138 h 610"/>
                <a:gd name="T42" fmla="*/ 282004 w 518"/>
                <a:gd name="T43" fmla="*/ 250066 h 610"/>
                <a:gd name="T44" fmla="*/ 284238 w 518"/>
                <a:gd name="T45" fmla="*/ 246716 h 610"/>
                <a:gd name="T46" fmla="*/ 190423 w 518"/>
                <a:gd name="T47" fmla="*/ 45213 h 610"/>
                <a:gd name="T48" fmla="*/ 3909 w 518"/>
                <a:gd name="T49" fmla="*/ 1116 h 610"/>
                <a:gd name="T50" fmla="*/ 0 w 518"/>
                <a:gd name="T51" fmla="*/ 4465 h 610"/>
                <a:gd name="T52" fmla="*/ 0 w 518"/>
                <a:gd name="T53" fmla="*/ 160756 h 610"/>
                <a:gd name="T54" fmla="*/ 14519 w 518"/>
                <a:gd name="T55" fmla="*/ 153500 h 6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57" name="Google Shape;1402;p47"/>
            <p:cNvSpPr/>
            <p:nvPr/>
          </p:nvSpPr>
          <p:spPr>
            <a:xfrm>
              <a:off x="4599784" y="1013269"/>
              <a:ext cx="276599" cy="338881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403;p47"/>
            <p:cNvSpPr/>
            <p:nvPr/>
          </p:nvSpPr>
          <p:spPr>
            <a:xfrm>
              <a:off x="4539787" y="1276097"/>
              <a:ext cx="294903" cy="350064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86" name="Google Shape;1404;p47"/>
            <p:cNvSpPr>
              <a:spLocks/>
            </p:cNvSpPr>
            <p:nvPr/>
          </p:nvSpPr>
          <p:spPr bwMode="auto">
            <a:xfrm>
              <a:off x="4854479" y="1272314"/>
              <a:ext cx="277529" cy="353078"/>
            </a:xfrm>
            <a:custGeom>
              <a:avLst/>
              <a:gdLst>
                <a:gd name="T0" fmla="*/ 182041 w 497"/>
                <a:gd name="T1" fmla="*/ 45181 h 633"/>
                <a:gd name="T2" fmla="*/ 179808 w 497"/>
                <a:gd name="T3" fmla="*/ 60799 h 633"/>
                <a:gd name="T4" fmla="*/ 158588 w 497"/>
                <a:gd name="T5" fmla="*/ 75859 h 633"/>
                <a:gd name="T6" fmla="*/ 132343 w 497"/>
                <a:gd name="T7" fmla="*/ 76417 h 633"/>
                <a:gd name="T8" fmla="*/ 121175 w 497"/>
                <a:gd name="T9" fmla="*/ 65261 h 633"/>
                <a:gd name="T10" fmla="*/ 123967 w 497"/>
                <a:gd name="T11" fmla="*/ 49085 h 633"/>
                <a:gd name="T12" fmla="*/ 3350 w 497"/>
                <a:gd name="T13" fmla="*/ 88130 h 633"/>
                <a:gd name="T14" fmla="*/ 1675 w 497"/>
                <a:gd name="T15" fmla="*/ 93708 h 633"/>
                <a:gd name="T16" fmla="*/ 82644 w 497"/>
                <a:gd name="T17" fmla="*/ 205265 h 633"/>
                <a:gd name="T18" fmla="*/ 83761 w 497"/>
                <a:gd name="T19" fmla="*/ 207496 h 633"/>
                <a:gd name="T20" fmla="*/ 82086 w 497"/>
                <a:gd name="T21" fmla="*/ 210843 h 633"/>
                <a:gd name="T22" fmla="*/ 73152 w 497"/>
                <a:gd name="T23" fmla="*/ 213632 h 633"/>
                <a:gd name="T24" fmla="*/ 67009 w 497"/>
                <a:gd name="T25" fmla="*/ 211401 h 633"/>
                <a:gd name="T26" fmla="*/ 54166 w 497"/>
                <a:gd name="T27" fmla="*/ 219210 h 633"/>
                <a:gd name="T28" fmla="*/ 60867 w 497"/>
                <a:gd name="T29" fmla="*/ 237616 h 633"/>
                <a:gd name="T30" fmla="*/ 76502 w 497"/>
                <a:gd name="T31" fmla="*/ 249888 h 633"/>
                <a:gd name="T32" fmla="*/ 88229 w 497"/>
                <a:gd name="T33" fmla="*/ 240405 h 633"/>
                <a:gd name="T34" fmla="*/ 87670 w 497"/>
                <a:gd name="T35" fmla="*/ 233712 h 633"/>
                <a:gd name="T36" fmla="*/ 93254 w 497"/>
                <a:gd name="T37" fmla="*/ 225903 h 633"/>
                <a:gd name="T38" fmla="*/ 97163 w 497"/>
                <a:gd name="T39" fmla="*/ 225903 h 633"/>
                <a:gd name="T40" fmla="*/ 98280 w 497"/>
                <a:gd name="T41" fmla="*/ 227019 h 633"/>
                <a:gd name="T42" fmla="*/ 187625 w 497"/>
                <a:gd name="T43" fmla="*/ 349731 h 633"/>
                <a:gd name="T44" fmla="*/ 194326 w 497"/>
                <a:gd name="T45" fmla="*/ 347500 h 633"/>
                <a:gd name="T46" fmla="*/ 198793 w 497"/>
                <a:gd name="T47" fmla="*/ 230923 h 633"/>
                <a:gd name="T48" fmla="*/ 257426 w 497"/>
                <a:gd name="T49" fmla="*/ 79763 h 633"/>
                <a:gd name="T50" fmla="*/ 277529 w 497"/>
                <a:gd name="T51" fmla="*/ 5020 h 633"/>
                <a:gd name="T52" fmla="*/ 272503 w 497"/>
                <a:gd name="T53" fmla="*/ 1116 h 633"/>
                <a:gd name="T54" fmla="*/ 170315 w 497"/>
                <a:gd name="T55" fmla="*/ 34025 h 633"/>
                <a:gd name="T56" fmla="*/ 182041 w 497"/>
                <a:gd name="T57" fmla="*/ 45181 h 63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1431" tIns="25706" rIns="51431" bIns="25706"/>
            <a:lstStyle/>
            <a:p>
              <a:endParaRPr lang="th-TH" sz="1050"/>
            </a:p>
          </p:txBody>
        </p:sp>
        <p:sp>
          <p:nvSpPr>
            <p:cNvPr id="60" name="Google Shape;1405;p47"/>
            <p:cNvSpPr/>
            <p:nvPr/>
          </p:nvSpPr>
          <p:spPr>
            <a:xfrm>
              <a:off x="4661816" y="1370044"/>
              <a:ext cx="388459" cy="361249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51431" tIns="25706" rIns="51431" bIns="25706"/>
            <a:lstStyle/>
            <a:p>
              <a:pPr>
                <a:buClr>
                  <a:schemeClr val="dk1"/>
                </a:buClr>
                <a:buSzPts val="1400"/>
                <a:defRPr/>
              </a:pPr>
              <a:endParaRPr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0" y="969169"/>
            <a:ext cx="6838950" cy="8536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thaiDist">
              <a:defRPr/>
            </a:pPr>
            <a:r>
              <a:rPr lang="th-TH" sz="15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เกณฑ์ในการส่งต่อลูกจ้างพบแพทย์ (</a:t>
            </a:r>
            <a:r>
              <a:rPr lang="en-US" sz="15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Audiometric referral criteria) </a:t>
            </a:r>
            <a:r>
              <a:rPr lang="th-TH" sz="15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ที่อ้างอิงมาจากเกณฑ์ของ </a:t>
            </a:r>
            <a:r>
              <a:rPr lang="en-US" sz="15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The Subcommittee on Medical Aspects of Noise of The American Academy of Otolaryngology Head and Neck Surgery (AAO-HNS) </a:t>
            </a:r>
            <a:r>
              <a:rPr lang="th-TH" sz="15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โดยมีการพิจารณาดังนี้ </a:t>
            </a:r>
          </a:p>
        </p:txBody>
      </p:sp>
      <p:sp>
        <p:nvSpPr>
          <p:cNvPr id="75782" name="TextBox 20"/>
          <p:cNvSpPr txBox="1">
            <a:spLocks noChangeArrowheads="1"/>
          </p:cNvSpPr>
          <p:nvPr/>
        </p:nvSpPr>
        <p:spPr bwMode="auto">
          <a:xfrm>
            <a:off x="80963" y="4736307"/>
            <a:ext cx="619958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1350" u="sng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ที่มา</a:t>
            </a:r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แนวทางการตรวจคัดกรองสมรรถภาพการได้ยินและการแปลผล (ฉบับปรับปรุง ปี 2560) </a:t>
            </a:r>
          </a:p>
          <a:p>
            <a:r>
              <a:rPr lang="th-TH" sz="135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      สำนักโรคจากการประกอบอาชีพและสิ่งแวดล้อม กรมควบคุมโรค</a:t>
            </a:r>
          </a:p>
        </p:txBody>
      </p:sp>
    </p:spTree>
    <p:extLst>
      <p:ext uri="{BB962C8B-B14F-4D97-AF65-F5344CB8AC3E}">
        <p14:creationId xmlns:p14="http://schemas.microsoft.com/office/powerpoint/2010/main" val="7960705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5937</Words>
  <Application>Microsoft Office PowerPoint</Application>
  <PresentationFormat>Custom</PresentationFormat>
  <Paragraphs>1425</Paragraphs>
  <Slides>52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Angsana New</vt:lpstr>
      <vt:lpstr>Arvo</vt:lpstr>
      <vt:lpstr>Calibri</vt:lpstr>
      <vt:lpstr>Browallia New</vt:lpstr>
      <vt:lpstr>Wingdings</vt:lpstr>
      <vt:lpstr>Arial</vt:lpstr>
      <vt:lpstr>Roboto Condensed Light</vt:lpstr>
      <vt:lpstr>Cordia New</vt:lpstr>
      <vt:lpstr>Roboto Condensed</vt:lpstr>
      <vt:lpstr>Salerio template</vt:lpstr>
      <vt:lpstr>การประเมินการสูญเสียสมรรถภาพการได้ยิน </vt:lpstr>
      <vt:lpstr>แนวทางการตรวจคัดกรองสมรรถภาพ การได้ยินและการแปลผล  (ฉบับปรับปรุง ปี 2560) </vt:lpstr>
      <vt:lpstr>PowerPoint Presentation</vt:lpstr>
      <vt:lpstr>การแปลผลตรวจสมรรถภาพการได้ยินเสื่อมจากเสียงดัง</vt:lpstr>
      <vt:lpstr>การแปลผลตรวจสมรรถภาพการได้ยินเสื่อมจากเสียงดัง (ต่อ)</vt:lpstr>
      <vt:lpstr>การแปลผลตรวจสมรรถภาพการได้ยินเสื่อมจากเสียงดัง (ต่อ)</vt:lpstr>
      <vt:lpstr>การแปลผลตรวจสมรรถภาพการได้ยินเสื่อมจากเสียงดัง (ต่อ)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การแปลผลตรวจสมรรถภาพการได้ยินเสื่อมจากเสียงดัง (ต่อ)</vt:lpstr>
      <vt:lpstr>PowerPoint Presentation</vt:lpstr>
      <vt:lpstr>การแปลผลตรวจสมรรถภาพการได้ยินเสื่อมจากเสียงดัง (ต่อ)</vt:lpstr>
      <vt:lpstr>PowerPoint Presentation</vt:lpstr>
      <vt:lpstr>กรณีศึกษาตัวอย่างการเปรียบเทียบความผิดปกติ (1)</vt:lpstr>
      <vt:lpstr>กรณีศึกษาตัวอย่างการเปรียบเทียบความผิดปกติ (2)</vt:lpstr>
      <vt:lpstr>กรณีศึกษาตัวอย่างการเปรียบเทียบความผิดปกติ (3)</vt:lpstr>
      <vt:lpstr>การประเมินการสูญเสียสมรรถภาพของการได้ยินเบื้องต้น</vt:lpstr>
      <vt:lpstr>PowerPoint Presentation</vt:lpstr>
      <vt:lpstr>วิธีการประเมินการสูญเสียสมรรถภาพของการได้ยิน</vt:lpstr>
      <vt:lpstr>วิธีการประเมินการสูญเสียสมรรถภาพของการได้ยิน (ต่อ)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การประยุกต์ใช้ผลการประเมินการสูญเสียสมรรถภาพ ของการได้ยิน</vt:lpstr>
      <vt:lpstr>PowerPoint Presentation</vt:lpstr>
      <vt:lpstr>PowerPoint Presentation</vt:lpstr>
      <vt:lpstr>กรณีศึกษาตัวอย่างการประเมินการสูญเสียฯ  (1)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กรณีศึกษาตัวอย่างการประเมินการสูญเสียฯ 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กรณีศึกษาตัวอย่างการประเมินการสูญเสียฯ  (3)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TRANSITION HEADLINE</dc:title>
  <dc:creator>chirasak.y</dc:creator>
  <cp:lastModifiedBy>naruewat.b</cp:lastModifiedBy>
  <cp:revision>89</cp:revision>
  <cp:lastPrinted>2021-10-22T10:39:37Z</cp:lastPrinted>
  <dcterms:modified xsi:type="dcterms:W3CDTF">2023-10-04T01:48:53Z</dcterms:modified>
</cp:coreProperties>
</file>