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97" r:id="rId3"/>
    <p:sldId id="25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7" r:id="rId12"/>
    <p:sldId id="305" r:id="rId13"/>
    <p:sldId id="306" r:id="rId14"/>
    <p:sldId id="308" r:id="rId15"/>
    <p:sldId id="309" r:id="rId16"/>
    <p:sldId id="335" r:id="rId17"/>
    <p:sldId id="273" r:id="rId18"/>
    <p:sldId id="325" r:id="rId19"/>
    <p:sldId id="324" r:id="rId20"/>
    <p:sldId id="326" r:id="rId21"/>
    <p:sldId id="290" r:id="rId22"/>
    <p:sldId id="291" r:id="rId23"/>
    <p:sldId id="292" r:id="rId24"/>
    <p:sldId id="282" r:id="rId25"/>
    <p:sldId id="276" r:id="rId26"/>
    <p:sldId id="293" r:id="rId27"/>
    <p:sldId id="327" r:id="rId28"/>
    <p:sldId id="328" r:id="rId29"/>
    <p:sldId id="319" r:id="rId30"/>
    <p:sldId id="321" r:id="rId31"/>
    <p:sldId id="315" r:id="rId32"/>
    <p:sldId id="320" r:id="rId33"/>
    <p:sldId id="330" r:id="rId34"/>
    <p:sldId id="333" r:id="rId35"/>
    <p:sldId id="332" r:id="rId36"/>
    <p:sldId id="323" r:id="rId37"/>
    <p:sldId id="277" r:id="rId38"/>
    <p:sldId id="295" r:id="rId39"/>
    <p:sldId id="296" r:id="rId40"/>
  </p:sldIdLst>
  <p:sldSz cx="9144000" cy="6858000" type="screen4x3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737" autoAdjust="0"/>
  </p:normalViewPr>
  <p:slideViewPr>
    <p:cSldViewPr>
      <p:cViewPr varScale="1">
        <p:scale>
          <a:sx n="66" d="100"/>
          <a:sy n="66" d="100"/>
        </p:scale>
        <p:origin x="-151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2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Works\CoT\Other\3.%20S-cure%20by%20Excel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Works\CoT\Other\3.%20S-cure%20by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Sheet1!$D$35</c:f>
              <c:strCache>
                <c:ptCount val="1"/>
                <c:pt idx="0">
                  <c:v>Acc %P</c:v>
                </c:pt>
              </c:strCache>
            </c:strRef>
          </c:tx>
          <c:marker>
            <c:symbol val="none"/>
          </c:marker>
          <c:cat>
            <c:strRef>
              <c:f>Sheet1!$A$36:$A$47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Sheet1!$D$36:$D$47</c:f>
              <c:numCache>
                <c:formatCode>0%</c:formatCode>
                <c:ptCount val="12"/>
                <c:pt idx="0">
                  <c:v>2.5000000000000001E-2</c:v>
                </c:pt>
                <c:pt idx="1">
                  <c:v>7.0000000000000021E-2</c:v>
                </c:pt>
                <c:pt idx="2">
                  <c:v>0.12000000000000002</c:v>
                </c:pt>
                <c:pt idx="3">
                  <c:v>0.2</c:v>
                </c:pt>
                <c:pt idx="4">
                  <c:v>0.30000000000000016</c:v>
                </c:pt>
                <c:pt idx="5">
                  <c:v>0.45</c:v>
                </c:pt>
                <c:pt idx="6">
                  <c:v>0.58000000000000007</c:v>
                </c:pt>
                <c:pt idx="7">
                  <c:v>0.70000000000000029</c:v>
                </c:pt>
                <c:pt idx="8">
                  <c:v>0.8</c:v>
                </c:pt>
                <c:pt idx="9">
                  <c:v>0.9</c:v>
                </c:pt>
                <c:pt idx="10">
                  <c:v>0.97000000000000031</c:v>
                </c:pt>
                <c:pt idx="11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Sheet1!$G$35</c:f>
              <c:strCache>
                <c:ptCount val="1"/>
                <c:pt idx="0">
                  <c:v>Acc %A</c:v>
                </c:pt>
              </c:strCache>
            </c:strRef>
          </c:tx>
          <c:marker>
            <c:symbol val="none"/>
          </c:marker>
          <c:cat>
            <c:strRef>
              <c:f>Sheet1!$A$36:$A$47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Sheet1!$G$36:$G$47</c:f>
              <c:numCache>
                <c:formatCode>0%</c:formatCode>
                <c:ptCount val="12"/>
                <c:pt idx="0">
                  <c:v>1.2500000000000001E-2</c:v>
                </c:pt>
                <c:pt idx="1">
                  <c:v>0.05</c:v>
                </c:pt>
                <c:pt idx="2">
                  <c:v>0.1</c:v>
                </c:pt>
                <c:pt idx="3">
                  <c:v>0.17750000000000007</c:v>
                </c:pt>
                <c:pt idx="4">
                  <c:v>0.29500000000000015</c:v>
                </c:pt>
                <c:pt idx="5">
                  <c:v>0.47000000000000008</c:v>
                </c:pt>
                <c:pt idx="6">
                  <c:v>0.64500000000000035</c:v>
                </c:pt>
                <c:pt idx="7">
                  <c:v>0.79500000000000004</c:v>
                </c:pt>
                <c:pt idx="8">
                  <c:v>0.87500000000000033</c:v>
                </c:pt>
                <c:pt idx="9">
                  <c:v>0.95000000000000029</c:v>
                </c:pt>
                <c:pt idx="10">
                  <c:v>0.9874999999999996</c:v>
                </c:pt>
                <c:pt idx="11">
                  <c:v>0.99999999999999989</c:v>
                </c:pt>
              </c:numCache>
            </c:numRef>
          </c:val>
        </c:ser>
        <c:marker val="1"/>
        <c:axId val="105054592"/>
        <c:axId val="105056128"/>
      </c:lineChart>
      <c:catAx>
        <c:axId val="105054592"/>
        <c:scaling>
          <c:orientation val="minMax"/>
        </c:scaling>
        <c:axPos val="b"/>
        <c:tickLblPos val="nextTo"/>
        <c:crossAx val="105056128"/>
        <c:crosses val="autoZero"/>
        <c:auto val="1"/>
        <c:lblAlgn val="ctr"/>
        <c:lblOffset val="100"/>
      </c:catAx>
      <c:valAx>
        <c:axId val="105056128"/>
        <c:scaling>
          <c:orientation val="minMax"/>
        </c:scaling>
        <c:axPos val="l"/>
        <c:majorGridlines/>
        <c:numFmt formatCode="0%" sourceLinked="1"/>
        <c:tickLblPos val="nextTo"/>
        <c:crossAx val="105054592"/>
        <c:crosses val="autoZero"/>
        <c:crossBetween val="between"/>
      </c:valAx>
    </c:plotArea>
    <c:legend>
      <c:legendPos val="r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Sheet1!$D$35</c:f>
              <c:strCache>
                <c:ptCount val="1"/>
                <c:pt idx="0">
                  <c:v>Acc %P</c:v>
                </c:pt>
              </c:strCache>
            </c:strRef>
          </c:tx>
          <c:marker>
            <c:symbol val="none"/>
          </c:marker>
          <c:cat>
            <c:strRef>
              <c:f>Sheet1!$A$36:$A$47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Sheet1!$D$36:$D$47</c:f>
              <c:numCache>
                <c:formatCode>0%</c:formatCode>
                <c:ptCount val="12"/>
                <c:pt idx="0">
                  <c:v>2.5000000000000001E-2</c:v>
                </c:pt>
                <c:pt idx="1">
                  <c:v>7.0000000000000021E-2</c:v>
                </c:pt>
                <c:pt idx="2">
                  <c:v>0.12000000000000001</c:v>
                </c:pt>
                <c:pt idx="3">
                  <c:v>0.2</c:v>
                </c:pt>
                <c:pt idx="4">
                  <c:v>0.30000000000000004</c:v>
                </c:pt>
                <c:pt idx="5">
                  <c:v>0.45</c:v>
                </c:pt>
                <c:pt idx="6">
                  <c:v>0.58000000000000007</c:v>
                </c:pt>
                <c:pt idx="7">
                  <c:v>0.70000000000000007</c:v>
                </c:pt>
                <c:pt idx="8">
                  <c:v>0.8</c:v>
                </c:pt>
                <c:pt idx="9">
                  <c:v>0.9</c:v>
                </c:pt>
                <c:pt idx="10">
                  <c:v>0.97000000000000008</c:v>
                </c:pt>
                <c:pt idx="11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Sheet1!$G$35</c:f>
              <c:strCache>
                <c:ptCount val="1"/>
                <c:pt idx="0">
                  <c:v>Acc %A</c:v>
                </c:pt>
              </c:strCache>
            </c:strRef>
          </c:tx>
          <c:marker>
            <c:symbol val="none"/>
          </c:marker>
          <c:cat>
            <c:strRef>
              <c:f>Sheet1!$A$36:$A$47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Sheet1!$G$36:$G$47</c:f>
              <c:numCache>
                <c:formatCode>0%</c:formatCode>
                <c:ptCount val="12"/>
                <c:pt idx="0">
                  <c:v>1.2500000000000001E-2</c:v>
                </c:pt>
                <c:pt idx="1">
                  <c:v>0.05</c:v>
                </c:pt>
                <c:pt idx="2">
                  <c:v>0.1</c:v>
                </c:pt>
                <c:pt idx="3">
                  <c:v>0.17750000000000002</c:v>
                </c:pt>
                <c:pt idx="4">
                  <c:v>0.29500000000000004</c:v>
                </c:pt>
                <c:pt idx="5">
                  <c:v>0.47000000000000003</c:v>
                </c:pt>
                <c:pt idx="6">
                  <c:v>0.64500000000000013</c:v>
                </c:pt>
                <c:pt idx="7">
                  <c:v>0.79500000000000004</c:v>
                </c:pt>
                <c:pt idx="8">
                  <c:v>0.87500000000000011</c:v>
                </c:pt>
                <c:pt idx="9">
                  <c:v>0.95000000000000007</c:v>
                </c:pt>
                <c:pt idx="10">
                  <c:v>0.98749999999999982</c:v>
                </c:pt>
                <c:pt idx="11">
                  <c:v>0.99999999999999989</c:v>
                </c:pt>
              </c:numCache>
            </c:numRef>
          </c:val>
        </c:ser>
        <c:marker val="1"/>
        <c:axId val="104189952"/>
        <c:axId val="104191488"/>
      </c:lineChart>
      <c:catAx>
        <c:axId val="104189952"/>
        <c:scaling>
          <c:orientation val="minMax"/>
        </c:scaling>
        <c:axPos val="b"/>
        <c:tickLblPos val="nextTo"/>
        <c:crossAx val="104191488"/>
        <c:crosses val="autoZero"/>
        <c:auto val="1"/>
        <c:lblAlgn val="ctr"/>
        <c:lblOffset val="100"/>
      </c:catAx>
      <c:valAx>
        <c:axId val="104191488"/>
        <c:scaling>
          <c:orientation val="minMax"/>
        </c:scaling>
        <c:axPos val="l"/>
        <c:majorGridlines/>
        <c:numFmt formatCode="0%" sourceLinked="1"/>
        <c:tickLblPos val="nextTo"/>
        <c:crossAx val="104189952"/>
        <c:crosses val="autoZero"/>
        <c:crossBetween val="between"/>
      </c:valAx>
    </c:plotArea>
    <c:legend>
      <c:legendPos val="r"/>
      <c:layout/>
    </c:legend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0.80833</cdr:x>
      <cdr:y>0.26389</cdr:y>
    </cdr:from>
    <cdr:to>
      <cdr:x>0.97917</cdr:x>
      <cdr:y>0.40972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3695700" y="723900"/>
          <a:ext cx="781050" cy="400050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GB" sz="1400" b="1">
              <a:solidFill>
                <a:srgbClr val="4BACC6">
                  <a:lumMod val="75000"/>
                </a:srgbClr>
              </a:solidFill>
            </a:rPr>
            <a:t>S-curve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0.80833</cdr:x>
      <cdr:y>0.26389</cdr:y>
    </cdr:from>
    <cdr:to>
      <cdr:x>0.97917</cdr:x>
      <cdr:y>0.40972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3695700" y="723900"/>
          <a:ext cx="781050" cy="400050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GB" sz="1400" b="1">
              <a:solidFill>
                <a:srgbClr val="4BACC6">
                  <a:lumMod val="75000"/>
                </a:srgbClr>
              </a:solidFill>
            </a:rPr>
            <a:t>S-curve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711A8-D82D-42BA-A9A8-2DD931A81911}" type="datetimeFigureOut">
              <a:rPr lang="en-GB" smtClean="0"/>
              <a:pPr/>
              <a:t>25/11/2019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FC3EE-844B-4BF3-8016-C392390504F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aNNTSk9TzM" TargetMode="External"/><Relationship Id="rId2" Type="http://schemas.openxmlformats.org/officeDocument/2006/relationships/hyperlink" Target="https://youtu.be/fysrr31jTq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orks\CoT\Other\MS project brief 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392" y="764704"/>
            <a:ext cx="8251063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45306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Format</a:t>
            </a:r>
            <a:endParaRPr lang="en-GB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Content Placeholder 10" descr="Format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62794"/>
            <a:ext cx="4038600" cy="2600774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\Format \Timescale:</a:t>
            </a:r>
          </a:p>
          <a:p>
            <a:pPr>
              <a:buNone/>
            </a:pPr>
            <a:r>
              <a:rPr lang="en-GB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 set:</a:t>
            </a:r>
          </a:p>
          <a:p>
            <a:r>
              <a:rPr lang="en-GB" dirty="0" smtClean="0"/>
              <a:t>Top tier (None)</a:t>
            </a:r>
          </a:p>
          <a:p>
            <a:r>
              <a:rPr lang="en-GB" dirty="0" smtClean="0"/>
              <a:t>Middle tier (Yr, Mo, Wk)</a:t>
            </a:r>
          </a:p>
          <a:p>
            <a:r>
              <a:rPr lang="en-GB" dirty="0" smtClean="0"/>
              <a:t>Bottom tier (d, w, etc)</a:t>
            </a:r>
          </a:p>
          <a:p>
            <a:endParaRPr lang="en-GB" dirty="0" smtClean="0"/>
          </a:p>
          <a:p>
            <a:pPr>
              <a:buNone/>
            </a:pPr>
            <a:r>
              <a:rPr lang="en-GB" b="1" dirty="0" smtClean="0">
                <a:solidFill>
                  <a:srgbClr val="92D050"/>
                </a:solidFill>
              </a:rPr>
              <a:t>Use Default best!!!</a:t>
            </a:r>
            <a:endParaRPr lang="en-GB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92D050"/>
                </a:solidFill>
              </a:rPr>
              <a:t>Work in Project</a:t>
            </a:r>
            <a:endParaRPr lang="en-GB" dirty="0">
              <a:solidFill>
                <a:srgbClr val="92D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 Create a task list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Enter durations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 Linking tasks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Setting Nonworking Days</a:t>
            </a:r>
            <a:endParaRPr lang="en-GB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Content Placeholder 4" descr="Wk time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4824"/>
            <a:ext cx="4424622" cy="396044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6096" y="1600200"/>
            <a:ext cx="3250704" cy="45259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\Tools\Change working time:</a:t>
            </a:r>
          </a:p>
          <a:p>
            <a:pPr>
              <a:buNone/>
            </a:pPr>
            <a:r>
              <a:rPr lang="en-GB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Standard</a:t>
            </a:r>
          </a:p>
          <a:p>
            <a:r>
              <a:rPr lang="en-GB" dirty="0" smtClean="0"/>
              <a:t>Mon-Fri</a:t>
            </a:r>
          </a:p>
          <a:p>
            <a:r>
              <a:rPr lang="en-GB" dirty="0" smtClean="0"/>
              <a:t>8am-5pm (1h break)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 smtClean="0">
                <a:solidFill>
                  <a:schemeClr val="accent6">
                    <a:lumMod val="75000"/>
                  </a:schemeClr>
                </a:solidFill>
              </a:rPr>
              <a:t>Project information</a:t>
            </a:r>
            <a:endParaRPr lang="en-GB" sz="6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Proj info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140485"/>
            <a:ext cx="4038600" cy="144539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\Project \information:</a:t>
            </a:r>
          </a:p>
          <a:p>
            <a:pPr>
              <a:buNone/>
            </a:pPr>
            <a:r>
              <a:rPr lang="en-GB" sz="4000" dirty="0" smtClean="0">
                <a:solidFill>
                  <a:schemeClr val="accent6">
                    <a:lumMod val="75000"/>
                  </a:schemeClr>
                </a:solidFill>
              </a:rPr>
              <a:t>To set Project Start/End Dates</a:t>
            </a:r>
          </a:p>
          <a:p>
            <a:r>
              <a:rPr lang="en-GB" dirty="0" smtClean="0"/>
              <a:t>Usually set only starting date</a:t>
            </a:r>
          </a:p>
          <a:p>
            <a:r>
              <a:rPr lang="en-GB" dirty="0" smtClean="0"/>
              <a:t>Completion date if required</a:t>
            </a:r>
          </a:p>
          <a:p>
            <a:pPr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dirty="0" smtClean="0">
                <a:solidFill>
                  <a:srgbClr val="00B050"/>
                </a:solidFill>
              </a:rPr>
              <a:t>Page setup</a:t>
            </a:r>
            <a:endParaRPr lang="en-GB" sz="6000" dirty="0">
              <a:solidFill>
                <a:srgbClr val="00B05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259632" y="2204864"/>
            <a:ext cx="6400800" cy="3384376"/>
          </a:xfrm>
        </p:spPr>
        <p:txBody>
          <a:bodyPr>
            <a:normAutofit lnSpcReduction="10000"/>
          </a:bodyPr>
          <a:lstStyle/>
          <a:p>
            <a:pPr algn="l"/>
            <a:r>
              <a:rPr lang="en-GB" dirty="0" smtClean="0">
                <a:solidFill>
                  <a:schemeClr val="tx1"/>
                </a:solidFill>
              </a:rPr>
              <a:t>If any doubt on “VÏEW” go to Page Setup…</a:t>
            </a:r>
          </a:p>
          <a:p>
            <a:pPr algn="l"/>
            <a:endParaRPr lang="en-GB" dirty="0" smtClean="0"/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to set Header/Footer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set Legend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etc, etc, etc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orks\CoT\Other\Data\Proj view 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113" y="407988"/>
            <a:ext cx="8612187" cy="6040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Project Main Keys:</a:t>
            </a:r>
            <a:endParaRPr lang="en-GB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7632848" cy="429803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GB" dirty="0" smtClean="0"/>
              <a:t> Create task lists </a:t>
            </a:r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(Setting format)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Enter durations </a:t>
            </a:r>
            <a:r>
              <a:rPr lang="en-GB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(Setting format)</a:t>
            </a:r>
            <a:endParaRPr lang="en-GB" dirty="0" smtClean="0"/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Link tasks  </a:t>
            </a:r>
            <a:r>
              <a:rPr lang="en-GB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(Task information)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Set nonworking days (standard)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/>
              <a:t> Set project period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(Project information)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Track progress </a:t>
            </a:r>
            <a:r>
              <a:rPr lang="en-GB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(Task information)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rgbClr val="FF0000"/>
                </a:solidFill>
              </a:rPr>
              <a:t>Task information/Tracking</a:t>
            </a:r>
            <a:br>
              <a:rPr lang="en-GB" sz="6000" dirty="0" smtClean="0">
                <a:solidFill>
                  <a:srgbClr val="FF0000"/>
                </a:solidFill>
              </a:rPr>
            </a:br>
            <a:r>
              <a:rPr lang="en-GB" dirty="0" smtClean="0"/>
              <a:t>\Project \Task information\General</a:t>
            </a:r>
            <a:endParaRPr lang="en-GB" dirty="0"/>
          </a:p>
        </p:txBody>
      </p:sp>
      <p:pic>
        <p:nvPicPr>
          <p:cNvPr id="6" name="Content Placeholder 5" descr="tracki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61033" y="2162730"/>
            <a:ext cx="7211367" cy="41534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rgbClr val="FF0000"/>
                </a:solidFill>
              </a:rPr>
              <a:t>Task information/Resources</a:t>
            </a:r>
            <a:r>
              <a:rPr lang="en-GB" sz="6000" dirty="0" smtClean="0">
                <a:solidFill>
                  <a:srgbClr val="FF0000"/>
                </a:solidFill>
              </a:rPr>
              <a:t/>
            </a:r>
            <a:br>
              <a:rPr lang="en-GB" sz="6000" dirty="0" smtClean="0">
                <a:solidFill>
                  <a:srgbClr val="FF0000"/>
                </a:solidFill>
              </a:rPr>
            </a:br>
            <a:r>
              <a:rPr lang="en-GB" dirty="0" smtClean="0"/>
              <a:t>\Project \Task </a:t>
            </a:r>
            <a:r>
              <a:rPr lang="en-GB" dirty="0" smtClean="0"/>
              <a:t>information\Resources</a:t>
            </a:r>
            <a:endParaRPr lang="en-GB" dirty="0"/>
          </a:p>
        </p:txBody>
      </p:sp>
      <p:pic>
        <p:nvPicPr>
          <p:cNvPr id="7" name="Content Placeholder 6" descr="Task info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92896"/>
            <a:ext cx="4023198" cy="2751102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16016" y="2132856"/>
            <a:ext cx="3744416" cy="3888432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sz="3200" dirty="0" smtClean="0"/>
              <a:t>Assign staff</a:t>
            </a:r>
          </a:p>
          <a:p>
            <a:r>
              <a:rPr lang="en-GB" sz="3200" dirty="0" smtClean="0"/>
              <a:t> Assign working %</a:t>
            </a:r>
          </a:p>
          <a:p>
            <a:r>
              <a:rPr lang="en-GB" sz="3200" dirty="0" smtClean="0"/>
              <a:t> Rates</a:t>
            </a:r>
          </a:p>
          <a:p>
            <a:r>
              <a:rPr lang="en-GB" sz="3200" dirty="0" smtClean="0"/>
              <a:t> Costs</a:t>
            </a:r>
          </a:p>
          <a:p>
            <a:r>
              <a:rPr lang="en-GB" sz="3200" dirty="0" smtClean="0"/>
              <a:t> Report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 smtClean="0"/>
              <a:t>ความสามารถของ </a:t>
            </a:r>
            <a:r>
              <a:rPr lang="en-GB" dirty="0" smtClean="0"/>
              <a:t>Project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h-TH" sz="4000" dirty="0" smtClean="0"/>
              <a:t>จัดการเวลาโครงการ</a:t>
            </a:r>
          </a:p>
          <a:p>
            <a:pPr algn="ctr"/>
            <a:r>
              <a:rPr lang="th-TH" sz="4000" dirty="0" smtClean="0"/>
              <a:t>จัดการทรัพยากรณ์โครงการ</a:t>
            </a:r>
          </a:p>
          <a:p>
            <a:pPr algn="ctr"/>
            <a:r>
              <a:rPr lang="th-TH" sz="4000" dirty="0" smtClean="0"/>
              <a:t>จัดการค่าใช้จ่าย</a:t>
            </a:r>
          </a:p>
          <a:p>
            <a:pPr algn="ctr"/>
            <a:r>
              <a:rPr lang="th-TH" sz="4000" dirty="0" smtClean="0"/>
              <a:t>ติดตามความก้าวหน้า</a:t>
            </a:r>
          </a:p>
          <a:p>
            <a:pPr algn="ctr"/>
            <a:r>
              <a:rPr lang="th-TH" sz="4000" dirty="0" smtClean="0"/>
              <a:t>ทำงานร่วมกันกับโครงการอื่น</a:t>
            </a:r>
          </a:p>
          <a:p>
            <a:pPr algn="ctr"/>
            <a:r>
              <a:rPr lang="th-TH" sz="4000" dirty="0" smtClean="0"/>
              <a:t>เลือกพิมพ์รายงานรูปแบบต่างๆ</a:t>
            </a:r>
          </a:p>
          <a:p>
            <a:pPr algn="ctr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rgbClr val="FF0000"/>
                </a:solidFill>
              </a:rPr>
              <a:t>Reporting</a:t>
            </a:r>
            <a:r>
              <a:rPr lang="en-GB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en-GB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GB" dirty="0" smtClean="0"/>
              <a:t>\View \Reporting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2204864"/>
            <a:ext cx="3970784" cy="3921299"/>
          </a:xfrm>
        </p:spPr>
        <p:txBody>
          <a:bodyPr/>
          <a:lstStyle/>
          <a:p>
            <a:r>
              <a:rPr lang="en-GB" sz="3200" dirty="0" smtClean="0"/>
              <a:t>Project overview report</a:t>
            </a:r>
          </a:p>
          <a:p>
            <a:r>
              <a:rPr lang="en-GB" sz="3200" dirty="0" smtClean="0"/>
              <a:t>Cost overview report</a:t>
            </a:r>
          </a:p>
          <a:p>
            <a:r>
              <a:rPr lang="en-GB" sz="3200" dirty="0" smtClean="0"/>
              <a:t>Resource overview report</a:t>
            </a:r>
          </a:p>
          <a:p>
            <a:endParaRPr lang="en-GB" dirty="0"/>
          </a:p>
        </p:txBody>
      </p:sp>
      <p:pic>
        <p:nvPicPr>
          <p:cNvPr id="7" name="Content Placeholder 6" descr="Reporting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00836"/>
            <a:ext cx="4038600" cy="21246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Works\CoT\Other\Data\P over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66894"/>
            <a:ext cx="8568952" cy="5872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Works\CoT\Other\Data\C over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518506" cy="5889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Works\CoT\Other\Data\R over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8496944" cy="5889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683568" y="1196752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304256"/>
          </a:xfrm>
        </p:spPr>
        <p:txBody>
          <a:bodyPr/>
          <a:lstStyle/>
          <a:p>
            <a:r>
              <a:rPr lang="en-GB" dirty="0" smtClean="0"/>
              <a:t>S Curves from Microsoft Project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h-TH" dirty="0" smtClean="0"/>
              <a:t>การสร้าง </a:t>
            </a:r>
            <a:r>
              <a:rPr lang="en-GB" dirty="0" smtClean="0"/>
              <a:t>S-CURVE </a:t>
            </a:r>
            <a:r>
              <a:rPr lang="th-TH" dirty="0" smtClean="0"/>
              <a:t>โดยตรงจากใน </a:t>
            </a:r>
            <a:r>
              <a:rPr lang="en-GB" dirty="0" smtClean="0"/>
              <a:t>MS Project 20</a:t>
            </a:r>
            <a:r>
              <a:rPr lang="th-TH" sz="4400" b="1" dirty="0" smtClean="0">
                <a:latin typeface="Calibri" pitchFamily="34" charset="0"/>
              </a:rPr>
              <a:t>13</a:t>
            </a:r>
            <a:endParaRPr lang="en-GB" sz="44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en-GB" dirty="0" smtClean="0">
                <a:hlinkClick r:id="rId2"/>
              </a:rPr>
              <a:t>https://youtu.be/fysrr31jTqc</a:t>
            </a:r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th-TH" dirty="0" smtClean="0"/>
              <a:t>การสร้าง </a:t>
            </a:r>
            <a:r>
              <a:rPr lang="en-GB" dirty="0" smtClean="0"/>
              <a:t>S-CURVE </a:t>
            </a:r>
            <a:r>
              <a:rPr lang="th-TH" dirty="0" smtClean="0"/>
              <a:t>ใน </a:t>
            </a:r>
            <a:r>
              <a:rPr lang="en-GB" dirty="0" smtClean="0"/>
              <a:t>MS Project 2007</a:t>
            </a:r>
          </a:p>
          <a:p>
            <a:r>
              <a:rPr lang="en-GB" dirty="0" smtClean="0">
                <a:hlinkClick r:id="rId3"/>
              </a:rPr>
              <a:t>https://youtu.be/WaNNTSk9TzM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rgbClr val="00B050"/>
                </a:solidFill>
              </a:rPr>
              <a:t>S curve </a:t>
            </a:r>
            <a:r>
              <a:rPr lang="en-GB" sz="6000" dirty="0" smtClean="0">
                <a:solidFill>
                  <a:srgbClr val="00B050"/>
                </a:solidFill>
              </a:rPr>
              <a:t>in Excel</a:t>
            </a:r>
            <a:endParaRPr lang="en-GB" sz="60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FF0000"/>
                </a:solidFill>
              </a:rPr>
              <a:t>Step 1:</a:t>
            </a:r>
            <a:r>
              <a:rPr lang="en-GB" sz="4000" dirty="0" smtClean="0"/>
              <a:t> Select </a:t>
            </a:r>
            <a:r>
              <a:rPr lang="en-GB" sz="4000" dirty="0" smtClean="0"/>
              <a:t>data (assign ranges from table)</a:t>
            </a:r>
            <a:endParaRPr lang="en-GB" sz="4000" dirty="0" smtClean="0"/>
          </a:p>
          <a:p>
            <a:r>
              <a:rPr lang="en-GB" sz="4000" dirty="0" smtClean="0">
                <a:solidFill>
                  <a:srgbClr val="FF0000"/>
                </a:solidFill>
              </a:rPr>
              <a:t>Step 2:</a:t>
            </a:r>
            <a:r>
              <a:rPr lang="en-GB" sz="4000" dirty="0" smtClean="0"/>
              <a:t> </a:t>
            </a:r>
            <a:r>
              <a:rPr lang="en-GB" sz="4000" dirty="0" smtClean="0"/>
              <a:t>Select</a:t>
            </a:r>
            <a:r>
              <a:rPr lang="en-GB" sz="4000" dirty="0" smtClean="0"/>
              <a:t> </a:t>
            </a:r>
            <a:r>
              <a:rPr lang="en-GB" sz="4000" b="1" dirty="0" smtClean="0"/>
              <a:t>a</a:t>
            </a:r>
            <a:r>
              <a:rPr lang="en-GB" sz="4000" dirty="0" smtClean="0"/>
              <a:t> line </a:t>
            </a:r>
            <a:r>
              <a:rPr lang="en-GB" sz="4000" b="1" dirty="0" smtClean="0"/>
              <a:t>graph</a:t>
            </a:r>
            <a:r>
              <a:rPr lang="en-GB" sz="4000" dirty="0" smtClean="0"/>
              <a:t> or scatter </a:t>
            </a:r>
            <a:r>
              <a:rPr lang="en-GB" sz="4000" b="1" dirty="0" smtClean="0"/>
              <a:t>graph </a:t>
            </a:r>
            <a:endParaRPr lang="en-GB" sz="4000" b="1" dirty="0" smtClean="0"/>
          </a:p>
          <a:p>
            <a:r>
              <a:rPr lang="en-GB" sz="4000" dirty="0" smtClean="0">
                <a:solidFill>
                  <a:srgbClr val="FF0000"/>
                </a:solidFill>
              </a:rPr>
              <a:t>Step 3:</a:t>
            </a:r>
            <a:r>
              <a:rPr lang="en-GB" sz="4000" dirty="0" smtClean="0"/>
              <a:t> final </a:t>
            </a:r>
            <a:r>
              <a:rPr lang="en-GB" sz="4000" b="1" dirty="0" smtClean="0"/>
              <a:t>graph</a:t>
            </a:r>
            <a:r>
              <a:rPr lang="en-GB" sz="4000" dirty="0" smtClean="0"/>
              <a:t> </a:t>
            </a:r>
            <a:r>
              <a:rPr lang="en-GB" sz="4000" dirty="0" smtClean="0"/>
              <a:t>ready </a:t>
            </a:r>
            <a:r>
              <a:rPr lang="en-GB" sz="4000" dirty="0" smtClean="0"/>
              <a:t>to be </a:t>
            </a:r>
            <a:r>
              <a:rPr lang="en-GB" sz="4000" dirty="0" smtClean="0"/>
              <a:t>seen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Excel / Assign ranges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Create bar chart </a:t>
            </a:r>
            <a:r>
              <a:rPr lang="en-GB" dirty="0" smtClean="0">
                <a:solidFill>
                  <a:srgbClr val="FF0000"/>
                </a:solidFill>
              </a:rPr>
              <a:t>(% Plan)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7" name="Content Placeholder 6" descr="Excel S 0.0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92896"/>
            <a:ext cx="4038600" cy="3456384"/>
          </a:xfrm>
        </p:spPr>
      </p:pic>
      <p:pic>
        <p:nvPicPr>
          <p:cNvPr id="8" name="Content Placeholder 7" descr="Excel S 1.0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92896"/>
            <a:ext cx="4038600" cy="316835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Excel </a:t>
            </a:r>
            <a:r>
              <a:rPr lang="en-GB" sz="6000" dirty="0" smtClean="0"/>
              <a:t>Bar chart/S curve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dirty="0" smtClean="0">
                <a:solidFill>
                  <a:srgbClr val="FF0000"/>
                </a:solidFill>
              </a:rPr>
              <a:t>(acc %</a:t>
            </a:r>
            <a:r>
              <a:rPr lang="en-GB" dirty="0" smtClean="0">
                <a:solidFill>
                  <a:srgbClr val="FF0000"/>
                </a:solidFill>
              </a:rPr>
              <a:t> Plan</a:t>
            </a:r>
            <a:r>
              <a:rPr lang="en-GB" dirty="0" smtClean="0">
                <a:solidFill>
                  <a:srgbClr val="FF0000"/>
                </a:solidFill>
              </a:rPr>
              <a:t> )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Excel S 2.0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47316"/>
            <a:ext cx="4038600" cy="3013932"/>
          </a:xfrm>
        </p:spPr>
      </p:pic>
      <p:pic>
        <p:nvPicPr>
          <p:cNvPr id="6" name="Content Placeholder 5" descr="Excel S 3.0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47316"/>
            <a:ext cx="4038600" cy="30139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Plan </a:t>
            </a:r>
            <a:r>
              <a:rPr lang="en-GB" sz="5400" dirty="0" err="1" smtClean="0">
                <a:solidFill>
                  <a:schemeClr val="accent3">
                    <a:lumMod val="75000"/>
                  </a:schemeClr>
                </a:solidFill>
              </a:rPr>
              <a:t>vs</a:t>
            </a:r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 Actual (Data)</a:t>
            </a:r>
            <a:endParaRPr lang="en-GB" sz="5400" dirty="0"/>
          </a:p>
        </p:txBody>
      </p:sp>
      <p:pic>
        <p:nvPicPr>
          <p:cNvPr id="4" name="Content Placeholder 3" descr="Excel S 0.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28800"/>
            <a:ext cx="7725022" cy="48345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Works\CoT\Other\MS project brief 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280920" cy="5770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Plan </a:t>
            </a:r>
            <a:r>
              <a:rPr lang="en-GB" sz="5400" dirty="0" err="1" smtClean="0">
                <a:solidFill>
                  <a:schemeClr val="accent3">
                    <a:lumMod val="75000"/>
                  </a:schemeClr>
                </a:solidFill>
              </a:rPr>
              <a:t>vs</a:t>
            </a:r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 Actual (Acc %)</a:t>
            </a:r>
            <a:endParaRPr lang="en-GB" sz="5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Content Placeholder 6" descr="Excel S 2.0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47316"/>
            <a:ext cx="4038600" cy="2431730"/>
          </a:xfrm>
        </p:spPr>
      </p:pic>
      <p:pic>
        <p:nvPicPr>
          <p:cNvPr id="8" name="Content Placeholder 7" descr="Excel S 2.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47316"/>
            <a:ext cx="4038600" cy="24317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Plan </a:t>
            </a:r>
            <a:r>
              <a:rPr lang="en-GB" sz="5400" dirty="0" err="1" smtClean="0">
                <a:solidFill>
                  <a:schemeClr val="accent3">
                    <a:lumMod val="75000"/>
                  </a:schemeClr>
                </a:solidFill>
              </a:rPr>
              <a:t>vs</a:t>
            </a:r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 Actual (S curve)</a:t>
            </a:r>
            <a:endParaRPr lang="en-GB" sz="5400" dirty="0"/>
          </a:p>
        </p:txBody>
      </p:sp>
      <p:pic>
        <p:nvPicPr>
          <p:cNvPr id="7" name="Content Placeholder 6" descr="Excel S 3.0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47316"/>
            <a:ext cx="4038600" cy="2431730"/>
          </a:xfrm>
        </p:spPr>
      </p:pic>
      <p:pic>
        <p:nvPicPr>
          <p:cNvPr id="8" name="Content Placeholder 7" descr="Excel S 3.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647316"/>
            <a:ext cx="4038600" cy="24317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/>
              <a:t>Construction project data</a:t>
            </a:r>
            <a:endParaRPr lang="en-GB" sz="5400" dirty="0"/>
          </a:p>
        </p:txBody>
      </p:sp>
      <p:pic>
        <p:nvPicPr>
          <p:cNvPr id="7" name="Content Placeholder 6" descr="Excel S 4.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5380" y="1551290"/>
            <a:ext cx="7949068" cy="497480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Bar chart (%)</a:t>
            </a:r>
            <a:endParaRPr lang="en-GB" sz="5400" dirty="0"/>
          </a:p>
        </p:txBody>
      </p:sp>
      <p:pic>
        <p:nvPicPr>
          <p:cNvPr id="7" name="Content Placeholder 6" descr="Excel S 0.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99432"/>
            <a:ext cx="2962672" cy="2527498"/>
          </a:xfrm>
        </p:spPr>
      </p:pic>
      <p:pic>
        <p:nvPicPr>
          <p:cNvPr id="8" name="Content Placeholder 7" descr="Excel S 5.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1988840"/>
            <a:ext cx="4906888" cy="38884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5400" dirty="0" smtClean="0">
                <a:solidFill>
                  <a:srgbClr val="FF0000"/>
                </a:solidFill>
              </a:rPr>
              <a:t>Bar chart (%) </a:t>
            </a:r>
            <a:r>
              <a:rPr lang="en-GB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compare</a:t>
            </a:r>
            <a:endParaRPr lang="en-GB" dirty="0"/>
          </a:p>
        </p:txBody>
      </p:sp>
      <p:pic>
        <p:nvPicPr>
          <p:cNvPr id="6" name="Content Placeholder 5" descr="Excel S 5.1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02922" y="1844824"/>
            <a:ext cx="5483878" cy="4320480"/>
          </a:xfrm>
        </p:spPr>
      </p:pic>
      <p:pic>
        <p:nvPicPr>
          <p:cNvPr id="8" name="Content Placeholder 7" descr="Excel S 1.0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1844824"/>
            <a:ext cx="2530624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Bar chart </a:t>
            </a:r>
            <a:r>
              <a:rPr lang="en-GB" sz="4000" dirty="0" smtClean="0">
                <a:solidFill>
                  <a:srgbClr val="FF0000"/>
                </a:solidFill>
              </a:rPr>
              <a:t>(Acc %)</a:t>
            </a:r>
            <a:endParaRPr lang="en-GB" sz="4000" dirty="0"/>
          </a:p>
        </p:txBody>
      </p:sp>
      <p:pic>
        <p:nvPicPr>
          <p:cNvPr id="8" name="Content Placeholder 7" descr="Excel S 0.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1" y="2713036"/>
            <a:ext cx="2602631" cy="2413893"/>
          </a:xfrm>
        </p:spPr>
      </p:pic>
      <p:pic>
        <p:nvPicPr>
          <p:cNvPr id="9" name="Content Placeholder 8" descr="Excel S 6.1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15427" y="1844824"/>
            <a:ext cx="5371373" cy="417646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S curve (Plan </a:t>
            </a:r>
            <a:r>
              <a:rPr lang="en-GB" sz="5400" dirty="0" err="1" smtClean="0">
                <a:solidFill>
                  <a:schemeClr val="accent3">
                    <a:lumMod val="75000"/>
                  </a:schemeClr>
                </a:solidFill>
              </a:rPr>
              <a:t>vs</a:t>
            </a:r>
            <a:r>
              <a:rPr lang="en-GB" sz="5400" dirty="0" smtClean="0">
                <a:solidFill>
                  <a:schemeClr val="accent3">
                    <a:lumMod val="75000"/>
                  </a:schemeClr>
                </a:solidFill>
              </a:rPr>
              <a:t> Actual)</a:t>
            </a:r>
            <a:endParaRPr lang="en-GB" sz="5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MS Project Tutorial </a:t>
            </a:r>
            <a:endParaRPr lang="en-GB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9600" b="1" dirty="0" smtClean="0">
                <a:cs typeface="+mj-cs"/>
              </a:rPr>
              <a:t>???</a:t>
            </a:r>
          </a:p>
          <a:p>
            <a:pPr algn="ctr">
              <a:buNone/>
            </a:pPr>
            <a:r>
              <a:rPr lang="en-GB" sz="9600" b="1" dirty="0" smtClean="0">
                <a:cs typeface="+mj-cs"/>
              </a:rPr>
              <a:t>!!!</a:t>
            </a:r>
            <a:endParaRPr lang="en-GB" sz="9600" b="1" dirty="0"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406531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9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63875" y="3244334"/>
            <a:ext cx="816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/>
              <a:t>เยอะแยะ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792288" y="5013176"/>
            <a:ext cx="5486400" cy="1159024"/>
          </a:xfrm>
        </p:spPr>
        <p:txBody>
          <a:bodyPr>
            <a:noAutofit/>
          </a:bodyPr>
          <a:lstStyle/>
          <a:p>
            <a:pPr algn="ctr"/>
            <a:r>
              <a:rPr lang="th-TH" sz="8000" b="1" dirty="0" smtClean="0"/>
              <a:t>เยอะแยะ</a:t>
            </a:r>
            <a:endParaRPr lang="en-GB" sz="8000" b="1" dirty="0"/>
          </a:p>
        </p:txBody>
      </p:sp>
      <p:pic>
        <p:nvPicPr>
          <p:cNvPr id="8194" name="Picture 2" descr="C:\Users\Ksd\Pictures\Others\1457611_622394374485885_497026480_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9028" r="902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>
            <a:noAutofit/>
          </a:bodyPr>
          <a:lstStyle/>
          <a:p>
            <a:r>
              <a:rPr lang="en-GB" sz="7200" dirty="0" smtClean="0">
                <a:solidFill>
                  <a:schemeClr val="accent6">
                    <a:lumMod val="75000"/>
                  </a:schemeClr>
                </a:solidFill>
              </a:rPr>
              <a:t>Thank you!</a:t>
            </a:r>
            <a:endParaRPr lang="en-GB" sz="7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Simple Scheduling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180000"/>
          <a:lstStyle/>
          <a:p>
            <a:pPr>
              <a:buNone/>
            </a:pPr>
            <a:r>
              <a:rPr lang="en-GB" b="1" dirty="0" smtClean="0">
                <a:solidFill>
                  <a:srgbClr val="FF0000"/>
                </a:solidFill>
              </a:rPr>
              <a:t>Compulsory: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Creating a task list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Entering durations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Linking tasks</a:t>
            </a:r>
          </a:p>
          <a:p>
            <a:pPr>
              <a:buNone/>
            </a:pPr>
            <a:r>
              <a:rPr lang="en-GB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Secondary: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Setting Nonworking Days</a:t>
            </a:r>
          </a:p>
          <a:p>
            <a:pPr marL="514350" indent="-514350">
              <a:buFont typeface="+mj-lt"/>
              <a:buAutoNum type="arabicParenR"/>
            </a:pPr>
            <a:r>
              <a:rPr lang="en-GB" dirty="0" smtClean="0"/>
              <a:t>Update Project information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orks\CoT\Other\Data\Proj view 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113" y="407988"/>
            <a:ext cx="8612187" cy="6040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Works\CoT\Other\Data\Proj view 0.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113" y="407988"/>
            <a:ext cx="8612187" cy="6040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Creating a task list</a:t>
            </a:r>
            <a:endParaRPr lang="en-GB" sz="6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Content Placeholder 6" descr="Proj view 0.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84784"/>
            <a:ext cx="1470581" cy="504056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347864" y="1988840"/>
            <a:ext cx="5338936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Entering task names</a:t>
            </a:r>
          </a:p>
          <a:p>
            <a:r>
              <a:rPr lang="en-GB" sz="3600" dirty="0" smtClean="0"/>
              <a:t>Summary task</a:t>
            </a:r>
          </a:p>
          <a:p>
            <a:r>
              <a:rPr lang="en-GB" sz="3600" dirty="0" smtClean="0"/>
              <a:t>Sub task</a:t>
            </a:r>
          </a:p>
          <a:p>
            <a:r>
              <a:rPr lang="en-GB" sz="3600" dirty="0" smtClean="0"/>
              <a:t>Milestone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Entering Durations</a:t>
            </a:r>
            <a:endParaRPr lang="en-GB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Content Placeholder 4" descr="Proj view 0.3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1006563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9832" y="1600200"/>
            <a:ext cx="5626968" cy="4525963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\Tool \Option \Edit: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/>
              <a:t>Minute : m, min, minute</a:t>
            </a:r>
          </a:p>
          <a:p>
            <a:r>
              <a:rPr lang="en-GB" dirty="0" smtClean="0"/>
              <a:t>Hour: </a:t>
            </a:r>
            <a:r>
              <a:rPr lang="en-GB" dirty="0" err="1" smtClean="0"/>
              <a:t>h</a:t>
            </a:r>
            <a:r>
              <a:rPr lang="en-GB" dirty="0" smtClean="0"/>
              <a:t>, hr, hour</a:t>
            </a:r>
          </a:p>
          <a:p>
            <a:r>
              <a:rPr lang="en-GB" dirty="0" smtClean="0"/>
              <a:t>Day: d, </a:t>
            </a:r>
            <a:r>
              <a:rPr lang="en-GB" dirty="0" err="1" smtClean="0"/>
              <a:t>dy</a:t>
            </a:r>
            <a:r>
              <a:rPr lang="en-GB" dirty="0" smtClean="0"/>
              <a:t>, day</a:t>
            </a:r>
          </a:p>
          <a:p>
            <a:r>
              <a:rPr lang="en-GB" dirty="0" smtClean="0"/>
              <a:t>Week: w, wk, week</a:t>
            </a:r>
          </a:p>
          <a:p>
            <a:r>
              <a:rPr lang="en-GB" dirty="0" smtClean="0"/>
              <a:t>Month: mo. </a:t>
            </a:r>
            <a:r>
              <a:rPr lang="en-GB" dirty="0" err="1" smtClean="0"/>
              <a:t>mon</a:t>
            </a:r>
            <a:r>
              <a:rPr lang="en-GB" dirty="0" smtClean="0"/>
              <a:t>. month</a:t>
            </a:r>
          </a:p>
          <a:p>
            <a:r>
              <a:rPr lang="en-GB" dirty="0" smtClean="0"/>
              <a:t>Year: y, yr, year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>
                <a:solidFill>
                  <a:schemeClr val="accent6">
                    <a:lumMod val="75000"/>
                  </a:schemeClr>
                </a:solidFill>
              </a:rPr>
              <a:t>Linking tasks</a:t>
            </a:r>
            <a:endParaRPr lang="en-GB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Proj view 0.4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9776" y="1600200"/>
            <a:ext cx="3126120" cy="4925144"/>
          </a:xfrm>
        </p:spPr>
      </p:pic>
      <p:pic>
        <p:nvPicPr>
          <p:cNvPr id="6" name="Content Placeholder 5" descr="MS project Brief 24.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1916832"/>
            <a:ext cx="4906888" cy="4320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404</Words>
  <Application>Microsoft Office PowerPoint</Application>
  <PresentationFormat>On-screen Show (4:3)</PresentationFormat>
  <Paragraphs>105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Slide 1</vt:lpstr>
      <vt:lpstr>ความสามารถของ Project</vt:lpstr>
      <vt:lpstr>Slide 3</vt:lpstr>
      <vt:lpstr>Simple Scheduling</vt:lpstr>
      <vt:lpstr>Slide 5</vt:lpstr>
      <vt:lpstr>Slide 6</vt:lpstr>
      <vt:lpstr>Creating a task list</vt:lpstr>
      <vt:lpstr>Entering Durations</vt:lpstr>
      <vt:lpstr>Linking tasks</vt:lpstr>
      <vt:lpstr>Slide 10</vt:lpstr>
      <vt:lpstr>Format</vt:lpstr>
      <vt:lpstr>Work in Project</vt:lpstr>
      <vt:lpstr>Setting Nonworking Days</vt:lpstr>
      <vt:lpstr>Project information</vt:lpstr>
      <vt:lpstr>Page setup</vt:lpstr>
      <vt:lpstr>Slide 16</vt:lpstr>
      <vt:lpstr>Project Main Keys:</vt:lpstr>
      <vt:lpstr>Task information/Tracking \Project \Task information\General</vt:lpstr>
      <vt:lpstr>Task information/Resources \Project \Task information\Resources</vt:lpstr>
      <vt:lpstr>Reporting \View \Reporting</vt:lpstr>
      <vt:lpstr>Slide 21</vt:lpstr>
      <vt:lpstr>Slide 22</vt:lpstr>
      <vt:lpstr>Slide 23</vt:lpstr>
      <vt:lpstr>Slide 24</vt:lpstr>
      <vt:lpstr>S Curves from Microsoft Project </vt:lpstr>
      <vt:lpstr>S curve in Excel</vt:lpstr>
      <vt:lpstr>Excel / Assign ranges Create bar chart (% Plan)</vt:lpstr>
      <vt:lpstr>Excel Bar chart/S curve (acc % Plan )</vt:lpstr>
      <vt:lpstr>Plan vs Actual (Data)</vt:lpstr>
      <vt:lpstr>Plan vs Actual (Acc %)</vt:lpstr>
      <vt:lpstr>Plan vs Actual (S curve)</vt:lpstr>
      <vt:lpstr>Construction project data</vt:lpstr>
      <vt:lpstr>Bar chart (%)</vt:lpstr>
      <vt:lpstr>Bar chart (%) compare</vt:lpstr>
      <vt:lpstr>Bar chart (Acc %)</vt:lpstr>
      <vt:lpstr>S curve (Plan vs Actual)</vt:lpstr>
      <vt:lpstr>MS Project Tutorial </vt:lpstr>
      <vt:lpstr>Slide 38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Ksd Danaisawat</dc:creator>
  <cp:lastModifiedBy>Ksd Danaisawat</cp:lastModifiedBy>
  <cp:revision>86</cp:revision>
  <dcterms:created xsi:type="dcterms:W3CDTF">2019-10-20T23:04:06Z</dcterms:created>
  <dcterms:modified xsi:type="dcterms:W3CDTF">2019-11-25T01:15:44Z</dcterms:modified>
</cp:coreProperties>
</file>